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7556500" cy="10693400"/>
  <p:notesSz cx="7556500" cy="10693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0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7062" y="985586"/>
            <a:ext cx="2848724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宋体"/>
                <a:cs typeface="宋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062" y="985586"/>
            <a:ext cx="28467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LA8080</a:t>
            </a:r>
            <a:r>
              <a:rPr spc="-65" dirty="0"/>
              <a:t> </a:t>
            </a:r>
            <a:r>
              <a:rPr spc="-10" dirty="0"/>
              <a:t>操</a:t>
            </a:r>
            <a:r>
              <a:rPr dirty="0"/>
              <a:t>作流</a:t>
            </a:r>
            <a:r>
              <a:rPr spc="-10" dirty="0"/>
              <a:t>程图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80" y="1434296"/>
            <a:ext cx="5300345" cy="5956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858010">
              <a:lnSpc>
                <a:spcPct val="100000"/>
              </a:lnSpc>
              <a:spcBef>
                <a:spcPts val="585"/>
              </a:spcBef>
              <a:tabLst>
                <a:tab pos="3153410" algn="l"/>
              </a:tabLst>
            </a:pPr>
            <a:r>
              <a:rPr sz="1200" dirty="0">
                <a:latin typeface="宋体"/>
                <a:cs typeface="宋体"/>
              </a:rPr>
              <a:t>编写人：汪一鸣	审核人：谢堂光、王磊、陈宗荣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宋体"/>
                <a:cs typeface="宋体"/>
              </a:rPr>
              <a:t>一．</a:t>
            </a:r>
            <a:r>
              <a:rPr sz="1600" spc="200" dirty="0">
                <a:latin typeface="宋体"/>
                <a:cs typeface="宋体"/>
              </a:rPr>
              <a:t> </a:t>
            </a:r>
            <a:r>
              <a:rPr sz="1600" spc="-5" dirty="0">
                <a:latin typeface="宋体"/>
                <a:cs typeface="宋体"/>
              </a:rPr>
              <a:t>开机顺序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5062293"/>
            <a:ext cx="3396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打开电脑，进入</a:t>
            </a:r>
            <a:r>
              <a:rPr sz="1200" spc="-340" dirty="0">
                <a:latin typeface="宋体"/>
                <a:cs typeface="宋体"/>
              </a:rPr>
              <a:t> </a:t>
            </a:r>
            <a:r>
              <a:rPr sz="1200" spc="-5" dirty="0">
                <a:latin typeface="Calibri"/>
                <a:cs typeface="Calibri"/>
              </a:rPr>
              <a:t>windows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界面，等电脑正</a:t>
            </a:r>
            <a:r>
              <a:rPr sz="1200" spc="10" dirty="0">
                <a:latin typeface="宋体"/>
                <a:cs typeface="宋体"/>
              </a:rPr>
              <a:t>常</a:t>
            </a:r>
            <a:r>
              <a:rPr sz="1200" dirty="0">
                <a:latin typeface="宋体"/>
                <a:cs typeface="宋体"/>
              </a:rPr>
              <a:t>开启后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9420933"/>
            <a:ext cx="401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打开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spc="-5" dirty="0">
                <a:latin typeface="Calibri"/>
                <a:cs typeface="Calibri"/>
              </a:rPr>
              <a:t>LA8080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仪器电</a:t>
            </a:r>
            <a:r>
              <a:rPr sz="1200" spc="-15" dirty="0">
                <a:latin typeface="宋体"/>
                <a:cs typeface="宋体"/>
              </a:rPr>
              <a:t>源</a:t>
            </a:r>
            <a:r>
              <a:rPr sz="1200" dirty="0">
                <a:latin typeface="宋体"/>
                <a:cs typeface="宋体"/>
              </a:rPr>
              <a:t>，上图红框的开关，由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spc="-5" dirty="0">
                <a:latin typeface="Calibri"/>
                <a:cs typeface="Calibri"/>
              </a:rPr>
              <a:t>OFF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扳到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spc="-5" dirty="0">
                <a:latin typeface="Calibri"/>
                <a:cs typeface="Calibri"/>
              </a:rPr>
              <a:t>ON</a:t>
            </a:r>
            <a:r>
              <a:rPr sz="1200" dirty="0">
                <a:latin typeface="宋体"/>
                <a:cs typeface="宋体"/>
              </a:rPr>
              <a:t>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2811" y="2106165"/>
            <a:ext cx="5274564" cy="2967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5301993"/>
            <a:ext cx="3953255" cy="4104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886533"/>
            <a:ext cx="53003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Sampler</a:t>
            </a:r>
            <a:r>
              <a:rPr sz="1200" spc="-270" dirty="0">
                <a:latin typeface="宋体"/>
                <a:cs typeface="宋体"/>
              </a:rPr>
              <a:t> </a:t>
            </a:r>
            <a:r>
              <a:rPr sz="1200" spc="-5" dirty="0">
                <a:latin typeface="宋体"/>
                <a:cs typeface="宋体"/>
              </a:rPr>
              <a:t>wash——3</a:t>
            </a:r>
            <a:r>
              <a:rPr sz="1200" spc="-27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OK，这个是清洗的是自动进样器的洗针口位置，在玻璃注射 器抽液时</a:t>
            </a:r>
            <a:r>
              <a:rPr sz="1200" spc="-12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要同步观察</a:t>
            </a:r>
            <a:r>
              <a:rPr sz="1200" spc="-12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玻璃注射器内是否有气泡</a:t>
            </a:r>
            <a:r>
              <a:rPr sz="1200" spc="-12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这个重复操作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2-3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次</a:t>
            </a:r>
            <a:r>
              <a:rPr sz="1200" spc="-120" dirty="0">
                <a:latin typeface="宋体"/>
                <a:cs typeface="宋体"/>
              </a:rPr>
              <a:t>。</a:t>
            </a:r>
            <a:r>
              <a:rPr sz="1200" dirty="0">
                <a:latin typeface="宋体"/>
                <a:cs typeface="宋体"/>
              </a:rPr>
              <a:t>这个 点一次清洗一次。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54" y="4452692"/>
            <a:ext cx="5300345" cy="132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依次点击红框处的</a:t>
            </a:r>
            <a:r>
              <a:rPr sz="1200" spc="-85" dirty="0">
                <a:latin typeface="宋体"/>
                <a:cs typeface="宋体"/>
              </a:rPr>
              <a:t>：1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Manual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operation/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Autosampler——2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Autosampler/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Pump  wash——3</a:t>
            </a:r>
            <a:r>
              <a:rPr sz="1200" spc="-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OK，这个是清洗的是淋洗泵</a:t>
            </a:r>
            <a:r>
              <a:rPr sz="1200" spc="-27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1、2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的柱塞杆，在玻璃注射器抽液时，  要同步观察</a:t>
            </a:r>
            <a:r>
              <a:rPr sz="1200" spc="-1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玻璃注射器内是否有气泡</a:t>
            </a:r>
            <a:r>
              <a:rPr sz="1200" spc="-15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这个重复操作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2-3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次</a:t>
            </a:r>
            <a:r>
              <a:rPr sz="1200" spc="-160" dirty="0">
                <a:latin typeface="宋体"/>
                <a:cs typeface="宋体"/>
              </a:rPr>
              <a:t>。</a:t>
            </a:r>
            <a:r>
              <a:rPr sz="1200" dirty="0">
                <a:latin typeface="宋体"/>
                <a:cs typeface="宋体"/>
              </a:rPr>
              <a:t>这个点一次清洗 两次</a:t>
            </a:r>
            <a:r>
              <a:rPr sz="1200" spc="-100" dirty="0">
                <a:latin typeface="宋体"/>
                <a:cs typeface="宋体"/>
              </a:rPr>
              <a:t>。</a:t>
            </a:r>
            <a:r>
              <a:rPr sz="1200" dirty="0">
                <a:latin typeface="宋体"/>
                <a:cs typeface="宋体"/>
              </a:rPr>
              <a:t>此时泵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100" dirty="0">
                <a:latin typeface="宋体"/>
                <a:cs typeface="宋体"/>
              </a:rPr>
              <a:t>、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处于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OFF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状态</a:t>
            </a:r>
            <a:r>
              <a:rPr sz="1200" spc="-10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分离柱处于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50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度</a:t>
            </a:r>
            <a:r>
              <a:rPr sz="1200" spc="-10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反应柱未加热</a:t>
            </a:r>
            <a:r>
              <a:rPr sz="1200" spc="-10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检测器的 钨灯是关闭的。</a:t>
            </a:r>
            <a:endParaRPr sz="1200">
              <a:latin typeface="宋体"/>
              <a:cs typeface="宋体"/>
            </a:endParaRPr>
          </a:p>
          <a:p>
            <a:pPr marL="12700" algn="just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latin typeface="宋体"/>
                <a:cs typeface="宋体"/>
              </a:rPr>
              <a:t>3.3</a:t>
            </a:r>
            <a:r>
              <a:rPr sz="1400" spc="685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提交</a:t>
            </a:r>
            <a:r>
              <a:rPr sz="1400" spc="-15" dirty="0">
                <a:latin typeface="宋体"/>
                <a:cs typeface="宋体"/>
              </a:rPr>
              <a:t>单</a:t>
            </a:r>
            <a:r>
              <a:rPr sz="1400" dirty="0">
                <a:latin typeface="宋体"/>
                <a:cs typeface="宋体"/>
              </a:rPr>
              <a:t>个样</a:t>
            </a:r>
            <a:r>
              <a:rPr sz="1400" spc="-15" dirty="0">
                <a:latin typeface="宋体"/>
                <a:cs typeface="宋体"/>
              </a:rPr>
              <a:t>品</a:t>
            </a:r>
            <a:r>
              <a:rPr sz="1400" dirty="0">
                <a:latin typeface="宋体"/>
                <a:cs typeface="宋体"/>
              </a:rPr>
              <a:t>运行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8811333"/>
            <a:ext cx="5297170" cy="8178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dirty="0">
                <a:latin typeface="宋体"/>
                <a:cs typeface="宋体"/>
              </a:rPr>
              <a:t>见上图红框内，仪器存在三类采集方法，分别是：</a:t>
            </a:r>
            <a:endParaRPr sz="1200">
              <a:latin typeface="宋体"/>
              <a:cs typeface="宋体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241300" algn="l"/>
              </a:tabLst>
            </a:pPr>
            <a:r>
              <a:rPr sz="1200" dirty="0">
                <a:latin typeface="宋体"/>
                <a:cs typeface="宋体"/>
              </a:rPr>
              <a:t>预热方法：使得仪器从静止状态到工作状态，日常工作中不做任何修改</a:t>
            </a:r>
            <a:endParaRPr sz="1200">
              <a:latin typeface="宋体"/>
              <a:cs typeface="宋体"/>
            </a:endParaRPr>
          </a:p>
          <a:p>
            <a:pPr marL="12700" marR="5080">
              <a:lnSpc>
                <a:spcPct val="108300"/>
              </a:lnSpc>
              <a:buAutoNum type="alphaLcPeriod"/>
              <a:tabLst>
                <a:tab pos="241300" algn="l"/>
              </a:tabLst>
            </a:pPr>
            <a:r>
              <a:rPr sz="1200" dirty="0">
                <a:latin typeface="宋体"/>
                <a:cs typeface="宋体"/>
              </a:rPr>
              <a:t>再生</a:t>
            </a:r>
            <a:r>
              <a:rPr sz="1200" spc="10" dirty="0">
                <a:latin typeface="宋体"/>
                <a:cs typeface="宋体"/>
              </a:rPr>
              <a:t>方</a:t>
            </a:r>
            <a:r>
              <a:rPr sz="1200" spc="-5" dirty="0">
                <a:latin typeface="宋体"/>
                <a:cs typeface="宋体"/>
              </a:rPr>
              <a:t>法</a:t>
            </a:r>
            <a:r>
              <a:rPr sz="1200" dirty="0">
                <a:latin typeface="宋体"/>
                <a:cs typeface="宋体"/>
              </a:rPr>
              <a:t>：</a:t>
            </a:r>
            <a:r>
              <a:rPr sz="1200" spc="10" dirty="0">
                <a:latin typeface="宋体"/>
                <a:cs typeface="宋体"/>
              </a:rPr>
              <a:t>在</a:t>
            </a:r>
            <a:r>
              <a:rPr sz="1200" dirty="0">
                <a:latin typeface="宋体"/>
                <a:cs typeface="宋体"/>
              </a:rPr>
              <a:t>测</a:t>
            </a:r>
            <a:r>
              <a:rPr sz="1200" spc="10" dirty="0">
                <a:latin typeface="宋体"/>
                <a:cs typeface="宋体"/>
              </a:rPr>
              <a:t>样</a:t>
            </a:r>
            <a:r>
              <a:rPr sz="1200" dirty="0">
                <a:latin typeface="宋体"/>
                <a:cs typeface="宋体"/>
              </a:rPr>
              <a:t>之</a:t>
            </a:r>
            <a:r>
              <a:rPr sz="1200" spc="-5" dirty="0">
                <a:latin typeface="宋体"/>
                <a:cs typeface="宋体"/>
              </a:rPr>
              <a:t>前</a:t>
            </a:r>
            <a:r>
              <a:rPr sz="1200" dirty="0">
                <a:latin typeface="宋体"/>
                <a:cs typeface="宋体"/>
              </a:rPr>
              <a:t>，</a:t>
            </a:r>
            <a:r>
              <a:rPr sz="1200" spc="10" dirty="0">
                <a:latin typeface="宋体"/>
                <a:cs typeface="宋体"/>
              </a:rPr>
              <a:t>对</a:t>
            </a:r>
            <a:r>
              <a:rPr sz="1200" dirty="0">
                <a:latin typeface="宋体"/>
                <a:cs typeface="宋体"/>
              </a:rPr>
              <a:t>仪器</a:t>
            </a:r>
            <a:r>
              <a:rPr sz="1200" spc="10" dirty="0">
                <a:latin typeface="宋体"/>
                <a:cs typeface="宋体"/>
              </a:rPr>
              <a:t>系</a:t>
            </a:r>
            <a:r>
              <a:rPr sz="1200" dirty="0">
                <a:latin typeface="宋体"/>
                <a:cs typeface="宋体"/>
              </a:rPr>
              <a:t>统进</a:t>
            </a:r>
            <a:r>
              <a:rPr sz="1200" spc="10" dirty="0">
                <a:latin typeface="宋体"/>
                <a:cs typeface="宋体"/>
              </a:rPr>
              <a:t>行</a:t>
            </a:r>
            <a:r>
              <a:rPr sz="1200" dirty="0">
                <a:latin typeface="宋体"/>
                <a:cs typeface="宋体"/>
              </a:rPr>
              <a:t>仪器活</a:t>
            </a:r>
            <a:r>
              <a:rPr sz="1200" spc="10" dirty="0">
                <a:latin typeface="宋体"/>
                <a:cs typeface="宋体"/>
              </a:rPr>
              <a:t>化</a:t>
            </a:r>
            <a:r>
              <a:rPr sz="1200" dirty="0">
                <a:latin typeface="宋体"/>
                <a:cs typeface="宋体"/>
              </a:rPr>
              <a:t>再生</a:t>
            </a:r>
            <a:r>
              <a:rPr sz="1200" spc="1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日常</a:t>
            </a:r>
            <a:r>
              <a:rPr sz="1200" spc="10" dirty="0">
                <a:latin typeface="宋体"/>
                <a:cs typeface="宋体"/>
              </a:rPr>
              <a:t>工</a:t>
            </a:r>
            <a:r>
              <a:rPr sz="1200" dirty="0">
                <a:latin typeface="宋体"/>
                <a:cs typeface="宋体"/>
              </a:rPr>
              <a:t>作中可不做 任何修改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1511805"/>
            <a:ext cx="5274564" cy="2967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5870445"/>
            <a:ext cx="5274564" cy="296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01773"/>
            <a:ext cx="3607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c.</a:t>
            </a:r>
            <a:r>
              <a:rPr sz="1200" spc="-9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测样方法：日常进样使用的方法（标样、未知样）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056453"/>
            <a:ext cx="530034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依次点击上图的框图位置</a:t>
            </a:r>
            <a:r>
              <a:rPr sz="1200" spc="-120" dirty="0">
                <a:latin typeface="宋体"/>
                <a:cs typeface="宋体"/>
              </a:rPr>
              <a:t>：1</a:t>
            </a:r>
            <a:r>
              <a:rPr sz="1200" spc="-3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单个样品——2</a:t>
            </a:r>
            <a:r>
              <a:rPr sz="1200" spc="-3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浏览方法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选择预热方法——3</a:t>
            </a:r>
            <a:r>
              <a:rPr sz="1200" spc="-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确 认方法是预热方法——4</a:t>
            </a:r>
            <a:r>
              <a:rPr sz="1200" spc="-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进样量输入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spc="-80" dirty="0">
                <a:latin typeface="宋体"/>
                <a:cs typeface="宋体"/>
              </a:rPr>
              <a:t>20ul（</a:t>
            </a:r>
            <a:r>
              <a:rPr sz="1200" dirty="0">
                <a:latin typeface="宋体"/>
                <a:cs typeface="宋体"/>
              </a:rPr>
              <a:t>此处输入非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0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的整数即可</a:t>
            </a:r>
            <a:r>
              <a:rPr sz="1200" spc="-100" dirty="0">
                <a:latin typeface="宋体"/>
                <a:cs typeface="宋体"/>
              </a:rPr>
              <a:t>）——5</a:t>
            </a:r>
            <a:r>
              <a:rPr sz="1200" spc="-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样 品瓶给一个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1-120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之间任意数</a:t>
            </a:r>
            <a:r>
              <a:rPr sz="1200" spc="-240" dirty="0">
                <a:latin typeface="宋体"/>
                <a:cs typeface="宋体"/>
              </a:rPr>
              <a:t>字</a:t>
            </a:r>
            <a:r>
              <a:rPr sz="1200" dirty="0">
                <a:latin typeface="宋体"/>
                <a:cs typeface="宋体"/>
              </a:rPr>
              <a:t>（在进样盘的该位置无需放样品瓶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预热程序就 是设置</a:t>
            </a:r>
            <a:r>
              <a:rPr sz="1200" spc="10" dirty="0">
                <a:latin typeface="宋体"/>
                <a:cs typeface="宋体"/>
              </a:rPr>
              <a:t>了</a:t>
            </a:r>
            <a:r>
              <a:rPr sz="1200" dirty="0">
                <a:latin typeface="宋体"/>
                <a:cs typeface="宋体"/>
              </a:rPr>
              <a:t>进样</a:t>
            </a:r>
            <a:r>
              <a:rPr sz="1200" spc="10" dirty="0">
                <a:latin typeface="宋体"/>
                <a:cs typeface="宋体"/>
              </a:rPr>
              <a:t>量</a:t>
            </a:r>
            <a:r>
              <a:rPr sz="1200" dirty="0">
                <a:latin typeface="宋体"/>
                <a:cs typeface="宋体"/>
              </a:rPr>
              <a:t>时</a:t>
            </a:r>
            <a:r>
              <a:rPr sz="1200" spc="-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20ul，进</a:t>
            </a:r>
            <a:r>
              <a:rPr sz="1200" spc="10" dirty="0">
                <a:latin typeface="宋体"/>
                <a:cs typeface="宋体"/>
              </a:rPr>
              <a:t>样</a:t>
            </a:r>
            <a:r>
              <a:rPr sz="1200" dirty="0">
                <a:latin typeface="宋体"/>
                <a:cs typeface="宋体"/>
              </a:rPr>
              <a:t>针也</a:t>
            </a:r>
            <a:r>
              <a:rPr sz="1200" spc="10" dirty="0">
                <a:latin typeface="宋体"/>
                <a:cs typeface="宋体"/>
              </a:rPr>
              <a:t>不</a:t>
            </a:r>
            <a:r>
              <a:rPr sz="1200" dirty="0">
                <a:latin typeface="宋体"/>
                <a:cs typeface="宋体"/>
              </a:rPr>
              <a:t>移动）——6</a:t>
            </a:r>
            <a:r>
              <a:rPr sz="1200" spc="-40" dirty="0">
                <a:latin typeface="宋体"/>
                <a:cs typeface="宋体"/>
              </a:rPr>
              <a:t> </a:t>
            </a:r>
            <a:r>
              <a:rPr sz="1200" spc="10" dirty="0">
                <a:latin typeface="宋体"/>
                <a:cs typeface="宋体"/>
              </a:rPr>
              <a:t>点</a:t>
            </a:r>
            <a:r>
              <a:rPr sz="1200" dirty="0">
                <a:latin typeface="宋体"/>
                <a:cs typeface="宋体"/>
              </a:rPr>
              <a:t>运行</a:t>
            </a:r>
            <a:r>
              <a:rPr sz="1200" spc="1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提交</a:t>
            </a:r>
            <a:r>
              <a:rPr sz="1200" spc="10" dirty="0">
                <a:latin typeface="宋体"/>
                <a:cs typeface="宋体"/>
              </a:rPr>
              <a:t>的</a:t>
            </a:r>
            <a:r>
              <a:rPr sz="1200" dirty="0">
                <a:latin typeface="宋体"/>
                <a:cs typeface="宋体"/>
              </a:rPr>
              <a:t>那个样品运 行。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54" y="8018853"/>
            <a:ext cx="5303520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spc="10" dirty="0">
                <a:latin typeface="宋体"/>
                <a:cs typeface="宋体"/>
              </a:rPr>
              <a:t>从上</a:t>
            </a:r>
            <a:r>
              <a:rPr sz="1200" dirty="0">
                <a:latin typeface="宋体"/>
                <a:cs typeface="宋体"/>
              </a:rPr>
              <a:t>图</a:t>
            </a:r>
            <a:r>
              <a:rPr sz="1200" spc="10" dirty="0">
                <a:latin typeface="宋体"/>
                <a:cs typeface="宋体"/>
              </a:rPr>
              <a:t>仪</a:t>
            </a:r>
            <a:r>
              <a:rPr sz="1200" dirty="0">
                <a:latin typeface="宋体"/>
                <a:cs typeface="宋体"/>
              </a:rPr>
              <a:t>器</a:t>
            </a:r>
            <a:r>
              <a:rPr sz="1200" spc="10" dirty="0">
                <a:latin typeface="宋体"/>
                <a:cs typeface="宋体"/>
              </a:rPr>
              <a:t>状</a:t>
            </a:r>
            <a:r>
              <a:rPr sz="1200" dirty="0">
                <a:latin typeface="宋体"/>
                <a:cs typeface="宋体"/>
              </a:rPr>
              <a:t>态</a:t>
            </a:r>
            <a:r>
              <a:rPr sz="1200" spc="10" dirty="0">
                <a:latin typeface="宋体"/>
                <a:cs typeface="宋体"/>
              </a:rPr>
              <a:t>是</a:t>
            </a:r>
            <a:r>
              <a:rPr sz="1200" dirty="0">
                <a:latin typeface="宋体"/>
                <a:cs typeface="宋体"/>
              </a:rPr>
              <a:t>“Running(Stand-by)”,循</a:t>
            </a:r>
            <a:r>
              <a:rPr sz="1200" spc="10" dirty="0">
                <a:latin typeface="宋体"/>
                <a:cs typeface="宋体"/>
              </a:rPr>
              <a:t>环时</a:t>
            </a:r>
            <a:r>
              <a:rPr sz="1200" dirty="0">
                <a:latin typeface="宋体"/>
                <a:cs typeface="宋体"/>
              </a:rPr>
              <a:t>间</a:t>
            </a:r>
            <a:r>
              <a:rPr sz="1200" spc="-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Cycle</a:t>
            </a:r>
            <a:r>
              <a:rPr sz="1200" spc="-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Time</a:t>
            </a:r>
            <a:r>
              <a:rPr sz="1200" spc="-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20min，</a:t>
            </a:r>
            <a:r>
              <a:rPr sz="1200" spc="10" dirty="0">
                <a:latin typeface="宋体"/>
                <a:cs typeface="宋体"/>
              </a:rPr>
              <a:t>以</a:t>
            </a:r>
            <a:r>
              <a:rPr sz="1200" dirty="0">
                <a:latin typeface="宋体"/>
                <a:cs typeface="宋体"/>
              </a:rPr>
              <a:t>及 当前运行了的时间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Run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Time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spc="-60" dirty="0">
                <a:latin typeface="宋体"/>
                <a:cs typeface="宋体"/>
              </a:rPr>
              <a:t>1.4min；</a:t>
            </a:r>
            <a:r>
              <a:rPr sz="1200" dirty="0">
                <a:latin typeface="宋体"/>
                <a:cs typeface="宋体"/>
              </a:rPr>
              <a:t>在运行队列中可以看出</a:t>
            </a:r>
            <a:r>
              <a:rPr sz="1200" spc="-38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类型是单个样品，  方法是预热方法</a:t>
            </a:r>
            <a:r>
              <a:rPr sz="1200" spc="-26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表明提交的单个样品运行是有效的</a:t>
            </a:r>
            <a:r>
              <a:rPr sz="1200" spc="-265" dirty="0">
                <a:latin typeface="宋体"/>
                <a:cs typeface="宋体"/>
              </a:rPr>
              <a:t>。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提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交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这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个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单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个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样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品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运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行的 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目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的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是</a:t>
            </a:r>
            <a:r>
              <a:rPr sz="1200" b="1" spc="-245" dirty="0">
                <a:solidFill>
                  <a:srgbClr val="FF0000"/>
                </a:solidFill>
                <a:latin typeface="宋体"/>
                <a:cs typeface="宋体"/>
              </a:rPr>
              <a:t>，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仪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器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会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自动打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开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泵</a:t>
            </a:r>
            <a:r>
              <a:rPr sz="1200" b="1" spc="-375" dirty="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1</a:t>
            </a:r>
            <a:r>
              <a:rPr sz="1200" b="1" spc="-235" dirty="0">
                <a:solidFill>
                  <a:srgbClr val="FF0000"/>
                </a:solidFill>
                <a:latin typeface="宋体"/>
                <a:cs typeface="宋体"/>
              </a:rPr>
              <a:t>、</a:t>
            </a:r>
            <a:r>
              <a:rPr sz="1200" b="1" spc="-120" dirty="0">
                <a:solidFill>
                  <a:srgbClr val="FF0000"/>
                </a:solidFill>
                <a:latin typeface="宋体"/>
                <a:cs typeface="宋体"/>
              </a:rPr>
              <a:t>2，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分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离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柱和反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应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柱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开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始升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温</a:t>
            </a:r>
            <a:r>
              <a:rPr sz="1200" b="1" spc="-235" dirty="0">
                <a:solidFill>
                  <a:srgbClr val="FF0000"/>
                </a:solidFill>
                <a:latin typeface="宋体"/>
                <a:cs typeface="宋体"/>
              </a:rPr>
              <a:t>，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检测器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光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源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打</a:t>
            </a:r>
            <a:r>
              <a:rPr sz="1200" b="1" spc="-10" dirty="0">
                <a:solidFill>
                  <a:srgbClr val="FF0000"/>
                </a:solidFill>
                <a:latin typeface="宋体"/>
                <a:cs typeface="宋体"/>
              </a:rPr>
              <a:t>开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，  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仪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器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从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静止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状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态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自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动到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工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作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状</a:t>
            </a:r>
            <a:r>
              <a:rPr sz="1200" b="1" spc="-10" dirty="0">
                <a:solidFill>
                  <a:srgbClr val="FF0000"/>
                </a:solidFill>
                <a:latin typeface="宋体"/>
                <a:cs typeface="宋体"/>
              </a:rPr>
              <a:t>态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。</a:t>
            </a:r>
            <a:endParaRPr sz="1200">
              <a:latin typeface="宋体"/>
              <a:cs typeface="宋体"/>
            </a:endParaRPr>
          </a:p>
          <a:p>
            <a:pPr marL="12700" algn="just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latin typeface="宋体"/>
                <a:cs typeface="宋体"/>
              </a:rPr>
              <a:t>3.4</a:t>
            </a:r>
            <a:r>
              <a:rPr sz="1400" spc="685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编辑</a:t>
            </a:r>
            <a:r>
              <a:rPr sz="1400" spc="-15" dirty="0">
                <a:latin typeface="宋体"/>
                <a:cs typeface="宋体"/>
              </a:rPr>
              <a:t>有</a:t>
            </a:r>
            <a:r>
              <a:rPr sz="1400" dirty="0">
                <a:latin typeface="宋体"/>
                <a:cs typeface="宋体"/>
              </a:rPr>
              <a:t>效测</a:t>
            </a:r>
            <a:r>
              <a:rPr sz="1400" spc="-15" dirty="0">
                <a:latin typeface="宋体"/>
                <a:cs typeface="宋体"/>
              </a:rPr>
              <a:t>样</a:t>
            </a:r>
            <a:r>
              <a:rPr sz="1400" dirty="0">
                <a:latin typeface="宋体"/>
                <a:cs typeface="宋体"/>
              </a:rPr>
              <a:t>序列，</a:t>
            </a:r>
            <a:r>
              <a:rPr sz="1400" spc="-15" dirty="0">
                <a:latin typeface="宋体"/>
                <a:cs typeface="宋体"/>
              </a:rPr>
              <a:t>并</a:t>
            </a:r>
            <a:r>
              <a:rPr sz="1400" dirty="0">
                <a:latin typeface="宋体"/>
                <a:cs typeface="宋体"/>
              </a:rPr>
              <a:t>提交</a:t>
            </a:r>
            <a:r>
              <a:rPr sz="1400" spc="-15" dirty="0">
                <a:latin typeface="宋体"/>
                <a:cs typeface="宋体"/>
              </a:rPr>
              <a:t>序列</a:t>
            </a:r>
            <a:r>
              <a:rPr sz="1400" dirty="0">
                <a:latin typeface="宋体"/>
                <a:cs typeface="宋体"/>
              </a:rPr>
              <a:t>运行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dirty="0">
                <a:latin typeface="宋体"/>
                <a:cs typeface="宋体"/>
              </a:rPr>
              <a:t>此处仅以直接编辑一个测样序列为例：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111556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5077965"/>
            <a:ext cx="5274564" cy="2967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2273372"/>
            <a:ext cx="52971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依次点</a:t>
            </a:r>
            <a:r>
              <a:rPr sz="1200" spc="10" dirty="0">
                <a:latin typeface="宋体"/>
                <a:cs typeface="宋体"/>
              </a:rPr>
              <a:t>击</a:t>
            </a:r>
            <a:r>
              <a:rPr sz="1200" dirty="0">
                <a:latin typeface="宋体"/>
                <a:cs typeface="宋体"/>
              </a:rPr>
              <a:t>红框</a:t>
            </a:r>
            <a:r>
              <a:rPr sz="1200" spc="10" dirty="0">
                <a:latin typeface="宋体"/>
                <a:cs typeface="宋体"/>
              </a:rPr>
              <a:t>处</a:t>
            </a:r>
            <a:r>
              <a:rPr sz="1200" dirty="0">
                <a:latin typeface="宋体"/>
                <a:cs typeface="宋体"/>
              </a:rPr>
              <a:t>：1</a:t>
            </a:r>
            <a:r>
              <a:rPr sz="1200" spc="-30" dirty="0">
                <a:latin typeface="宋体"/>
                <a:cs typeface="宋体"/>
              </a:rPr>
              <a:t> </a:t>
            </a:r>
            <a:r>
              <a:rPr sz="1200" spc="10" dirty="0">
                <a:latin typeface="宋体"/>
                <a:cs typeface="宋体"/>
              </a:rPr>
              <a:t>序</a:t>
            </a:r>
            <a:r>
              <a:rPr sz="1200" dirty="0">
                <a:latin typeface="宋体"/>
                <a:cs typeface="宋体"/>
              </a:rPr>
              <a:t>列——2</a:t>
            </a:r>
            <a:r>
              <a:rPr sz="1200" spc="-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采集</a:t>
            </a:r>
            <a:r>
              <a:rPr sz="1200" spc="10" dirty="0">
                <a:latin typeface="宋体"/>
                <a:cs typeface="宋体"/>
              </a:rPr>
              <a:t>方</a:t>
            </a:r>
            <a:r>
              <a:rPr sz="1200" dirty="0">
                <a:latin typeface="宋体"/>
                <a:cs typeface="宋体"/>
              </a:rPr>
              <a:t>法列</a:t>
            </a:r>
            <a:r>
              <a:rPr sz="1200" spc="10" dirty="0">
                <a:latin typeface="宋体"/>
                <a:cs typeface="宋体"/>
              </a:rPr>
              <a:t>/</a:t>
            </a:r>
            <a:r>
              <a:rPr sz="1200" dirty="0">
                <a:latin typeface="宋体"/>
                <a:cs typeface="宋体"/>
              </a:rPr>
              <a:t>点击下</a:t>
            </a:r>
            <a:r>
              <a:rPr sz="1200" spc="10" dirty="0">
                <a:latin typeface="宋体"/>
                <a:cs typeface="宋体"/>
              </a:rPr>
              <a:t>拉</a:t>
            </a:r>
            <a:r>
              <a:rPr sz="1200" dirty="0">
                <a:latin typeface="宋体"/>
                <a:cs typeface="宋体"/>
              </a:rPr>
              <a:t>三</a:t>
            </a:r>
            <a:r>
              <a:rPr sz="1200" spc="-5" dirty="0">
                <a:latin typeface="宋体"/>
                <a:cs typeface="宋体"/>
              </a:rPr>
              <a:t>角</a:t>
            </a:r>
            <a:r>
              <a:rPr sz="1200" dirty="0">
                <a:latin typeface="宋体"/>
                <a:cs typeface="宋体"/>
              </a:rPr>
              <a:t>——3</a:t>
            </a:r>
            <a:r>
              <a:rPr sz="1200" spc="-30" dirty="0">
                <a:latin typeface="宋体"/>
                <a:cs typeface="宋体"/>
              </a:rPr>
              <a:t> </a:t>
            </a:r>
            <a:r>
              <a:rPr sz="1200" spc="10" dirty="0">
                <a:latin typeface="宋体"/>
                <a:cs typeface="宋体"/>
              </a:rPr>
              <a:t>点</a:t>
            </a:r>
            <a:r>
              <a:rPr sz="1200" dirty="0">
                <a:latin typeface="宋体"/>
                <a:cs typeface="宋体"/>
              </a:rPr>
              <a:t>浏览，选择 方法（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序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列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第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一行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为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再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生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，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所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以应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该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选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择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再生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方法</a:t>
            </a:r>
            <a:r>
              <a:rPr sz="1200" dirty="0">
                <a:latin typeface="宋体"/>
                <a:cs typeface="宋体"/>
              </a:rPr>
              <a:t>）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6251013"/>
            <a:ext cx="154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选择再生方法，点打开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7820733"/>
            <a:ext cx="529907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确认序</a:t>
            </a:r>
            <a:r>
              <a:rPr sz="1200" spc="10" dirty="0">
                <a:latin typeface="宋体"/>
                <a:cs typeface="宋体"/>
              </a:rPr>
              <a:t>列</a:t>
            </a:r>
            <a:r>
              <a:rPr sz="1200" dirty="0">
                <a:latin typeface="宋体"/>
                <a:cs typeface="宋体"/>
              </a:rPr>
              <a:t>中再</a:t>
            </a:r>
            <a:r>
              <a:rPr sz="1200" spc="10" dirty="0">
                <a:latin typeface="宋体"/>
                <a:cs typeface="宋体"/>
              </a:rPr>
              <a:t>生</a:t>
            </a:r>
            <a:r>
              <a:rPr sz="1200" dirty="0">
                <a:latin typeface="宋体"/>
                <a:cs typeface="宋体"/>
              </a:rPr>
              <a:t>这行</a:t>
            </a:r>
            <a:r>
              <a:rPr sz="1200" spc="10" dirty="0">
                <a:latin typeface="宋体"/>
                <a:cs typeface="宋体"/>
              </a:rPr>
              <a:t>有</a:t>
            </a:r>
            <a:r>
              <a:rPr sz="1200" spc="-5" dirty="0">
                <a:latin typeface="宋体"/>
                <a:cs typeface="宋体"/>
              </a:rPr>
              <a:t>效</a:t>
            </a:r>
            <a:r>
              <a:rPr sz="1200" dirty="0">
                <a:latin typeface="宋体"/>
                <a:cs typeface="宋体"/>
              </a:rPr>
              <a:t>：1</a:t>
            </a:r>
            <a:r>
              <a:rPr sz="1200" spc="-85" dirty="0">
                <a:latin typeface="宋体"/>
                <a:cs typeface="宋体"/>
              </a:rPr>
              <a:t> </a:t>
            </a:r>
            <a:r>
              <a:rPr sz="1200" spc="10" dirty="0">
                <a:latin typeface="宋体"/>
                <a:cs typeface="宋体"/>
              </a:rPr>
              <a:t>样</a:t>
            </a:r>
            <a:r>
              <a:rPr sz="1200" dirty="0">
                <a:latin typeface="宋体"/>
                <a:cs typeface="宋体"/>
              </a:rPr>
              <a:t>品瓶</a:t>
            </a:r>
            <a:r>
              <a:rPr sz="1200" spc="10" dirty="0">
                <a:latin typeface="宋体"/>
                <a:cs typeface="宋体"/>
              </a:rPr>
              <a:t>位</a:t>
            </a:r>
            <a:r>
              <a:rPr sz="1200" dirty="0">
                <a:latin typeface="宋体"/>
                <a:cs typeface="宋体"/>
              </a:rPr>
              <a:t>置尽</a:t>
            </a:r>
            <a:r>
              <a:rPr sz="1200" spc="10" dirty="0">
                <a:latin typeface="宋体"/>
                <a:cs typeface="宋体"/>
              </a:rPr>
              <a:t>量</a:t>
            </a:r>
            <a:r>
              <a:rPr sz="1200" dirty="0">
                <a:latin typeface="宋体"/>
                <a:cs typeface="宋体"/>
              </a:rPr>
              <a:t>不与后</a:t>
            </a:r>
            <a:r>
              <a:rPr sz="1200" spc="10" dirty="0">
                <a:latin typeface="宋体"/>
                <a:cs typeface="宋体"/>
              </a:rPr>
              <a:t>面</a:t>
            </a:r>
            <a:r>
              <a:rPr sz="1200" dirty="0">
                <a:latin typeface="宋体"/>
                <a:cs typeface="宋体"/>
              </a:rPr>
              <a:t>实际</a:t>
            </a:r>
            <a:r>
              <a:rPr sz="1200" spc="10" dirty="0">
                <a:latin typeface="宋体"/>
                <a:cs typeface="宋体"/>
              </a:rPr>
              <a:t>样</a:t>
            </a:r>
            <a:r>
              <a:rPr sz="1200" dirty="0">
                <a:latin typeface="宋体"/>
                <a:cs typeface="宋体"/>
              </a:rPr>
              <a:t>品位</a:t>
            </a:r>
            <a:r>
              <a:rPr sz="1200" spc="10" dirty="0">
                <a:latin typeface="宋体"/>
                <a:cs typeface="宋体"/>
              </a:rPr>
              <a:t>置</a:t>
            </a:r>
            <a:r>
              <a:rPr sz="1200" dirty="0">
                <a:latin typeface="宋体"/>
                <a:cs typeface="宋体"/>
              </a:rPr>
              <a:t>重复——2  方法是再生方法——3</a:t>
            </a:r>
            <a:r>
              <a:rPr sz="1200" spc="-3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进样次数是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1，进样体积为</a:t>
            </a:r>
            <a:r>
              <a:rPr sz="1200" spc="-26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0——4</a:t>
            </a:r>
            <a:r>
              <a:rPr sz="1200" spc="-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数据文件需要给一个 名称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981453"/>
            <a:ext cx="5274564" cy="1254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2702049"/>
            <a:ext cx="4818888" cy="3558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6527289"/>
            <a:ext cx="5274564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811" y="8481056"/>
            <a:ext cx="5274564" cy="1114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01773"/>
            <a:ext cx="520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第一行再生是被选中的状态，依次点红色位置：1</a:t>
            </a:r>
            <a:r>
              <a:rPr sz="1200" spc="-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——2</a:t>
            </a:r>
            <a:r>
              <a:rPr sz="1200" spc="-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在最后添加一个进样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2471493"/>
            <a:ext cx="5300345" cy="6197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200" dirty="0">
                <a:latin typeface="宋体"/>
                <a:cs typeface="宋体"/>
              </a:rPr>
              <a:t>确认样品测试行有效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依次确认红框处内容</a:t>
            </a:r>
            <a:r>
              <a:rPr sz="1200" spc="-120" dirty="0">
                <a:latin typeface="宋体"/>
                <a:cs typeface="宋体"/>
              </a:rPr>
              <a:t>：1</a:t>
            </a:r>
            <a:r>
              <a:rPr sz="1200" spc="-8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样品瓶位置为实际放置样品位置</a:t>
            </a:r>
            <a:endParaRPr sz="1200">
              <a:latin typeface="宋体"/>
              <a:cs typeface="宋体"/>
            </a:endParaRPr>
          </a:p>
          <a:p>
            <a:pPr marL="12700" marR="5080">
              <a:lnSpc>
                <a:spcPct val="108300"/>
              </a:lnSpc>
            </a:pPr>
            <a:r>
              <a:rPr sz="1200" dirty="0">
                <a:latin typeface="宋体"/>
                <a:cs typeface="宋体"/>
              </a:rPr>
              <a:t>——2</a:t>
            </a:r>
            <a:r>
              <a:rPr sz="1200" spc="-3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采集方法为测样方法——3</a:t>
            </a:r>
            <a:r>
              <a:rPr sz="1200" spc="-3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进样次数根据你的实际需要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或者多次</a:t>
            </a:r>
            <a:r>
              <a:rPr sz="1200" spc="-47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进样 体积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20ul——4</a:t>
            </a:r>
            <a:r>
              <a:rPr sz="1200" spc="-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数据文件与样品名称根据实际需要输入，样品名称可以为空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5062293"/>
            <a:ext cx="414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红框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的位置标明这一行被选中，点击鼠标右键，选择复制行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7424493"/>
            <a:ext cx="52990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1</a:t>
            </a:r>
            <a:r>
              <a:rPr sz="1200" spc="-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选择某一</a:t>
            </a:r>
            <a:r>
              <a:rPr sz="1200" spc="10" dirty="0">
                <a:latin typeface="宋体"/>
                <a:cs typeface="宋体"/>
              </a:rPr>
              <a:t>行</a:t>
            </a:r>
            <a:r>
              <a:rPr sz="1200" dirty="0">
                <a:latin typeface="宋体"/>
                <a:cs typeface="宋体"/>
              </a:rPr>
              <a:t>，点鼠</a:t>
            </a:r>
            <a:r>
              <a:rPr sz="1200" spc="10" dirty="0">
                <a:latin typeface="宋体"/>
                <a:cs typeface="宋体"/>
              </a:rPr>
              <a:t>标</a:t>
            </a:r>
            <a:r>
              <a:rPr sz="1200" dirty="0">
                <a:latin typeface="宋体"/>
                <a:cs typeface="宋体"/>
              </a:rPr>
              <a:t>右</a:t>
            </a:r>
            <a:r>
              <a:rPr sz="1200" spc="-5" dirty="0">
                <a:latin typeface="宋体"/>
                <a:cs typeface="宋体"/>
              </a:rPr>
              <a:t>键</a:t>
            </a:r>
            <a:r>
              <a:rPr sz="1200" dirty="0">
                <a:latin typeface="宋体"/>
                <a:cs typeface="宋体"/>
              </a:rPr>
              <a:t>——2</a:t>
            </a:r>
            <a:r>
              <a:rPr sz="1200" spc="-45" dirty="0">
                <a:latin typeface="宋体"/>
                <a:cs typeface="宋体"/>
              </a:rPr>
              <a:t> </a:t>
            </a:r>
            <a:r>
              <a:rPr sz="1200" spc="10" dirty="0">
                <a:latin typeface="宋体"/>
                <a:cs typeface="宋体"/>
              </a:rPr>
              <a:t>选</a:t>
            </a:r>
            <a:r>
              <a:rPr sz="1200" dirty="0">
                <a:latin typeface="宋体"/>
                <a:cs typeface="宋体"/>
              </a:rPr>
              <a:t>择“在</a:t>
            </a:r>
            <a:r>
              <a:rPr sz="1200" spc="10" dirty="0">
                <a:latin typeface="宋体"/>
                <a:cs typeface="宋体"/>
              </a:rPr>
              <a:t>下</a:t>
            </a:r>
            <a:r>
              <a:rPr sz="1200" dirty="0">
                <a:latin typeface="宋体"/>
                <a:cs typeface="宋体"/>
              </a:rPr>
              <a:t>方插入复制</a:t>
            </a:r>
            <a:r>
              <a:rPr sz="1200" spc="10" dirty="0">
                <a:latin typeface="宋体"/>
                <a:cs typeface="宋体"/>
              </a:rPr>
              <a:t>行</a:t>
            </a:r>
            <a:r>
              <a:rPr sz="1200" spc="-300" dirty="0">
                <a:latin typeface="宋体"/>
                <a:cs typeface="宋体"/>
              </a:rPr>
              <a:t>”，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需要确认实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际的 </a:t>
            </a:r>
            <a:r>
              <a:rPr sz="1200" b="1" spc="15" dirty="0">
                <a:solidFill>
                  <a:srgbClr val="FF0000"/>
                </a:solidFill>
                <a:latin typeface="宋体"/>
                <a:cs typeface="宋体"/>
              </a:rPr>
              <a:t>样品瓶位置，输入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实际</a:t>
            </a:r>
            <a:r>
              <a:rPr sz="1200" b="1" spc="15" dirty="0">
                <a:solidFill>
                  <a:srgbClr val="FF0000"/>
                </a:solidFill>
                <a:latin typeface="宋体"/>
                <a:cs typeface="宋体"/>
              </a:rPr>
              <a:t>需要的数据文件名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和样</a:t>
            </a:r>
            <a:r>
              <a:rPr sz="1200" b="1" spc="15" dirty="0">
                <a:solidFill>
                  <a:srgbClr val="FF0000"/>
                </a:solidFill>
                <a:latin typeface="宋体"/>
                <a:cs typeface="宋体"/>
              </a:rPr>
              <a:t>品名，重复上面的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复制</a:t>
            </a:r>
            <a:r>
              <a:rPr sz="1200" b="1" spc="15" dirty="0">
                <a:solidFill>
                  <a:srgbClr val="FF0000"/>
                </a:solidFill>
                <a:latin typeface="宋体"/>
                <a:cs typeface="宋体"/>
              </a:rPr>
              <a:t>行、在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下 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方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插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入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复制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行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的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方</a:t>
            </a:r>
            <a:r>
              <a:rPr sz="1200" b="1" spc="-10" dirty="0">
                <a:solidFill>
                  <a:srgbClr val="FF0000"/>
                </a:solidFill>
                <a:latin typeface="宋体"/>
                <a:cs typeface="宋体"/>
              </a:rPr>
              <a:t>式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，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达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到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将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你实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际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的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测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样序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列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编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辑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完成。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此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部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也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可事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先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建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立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序列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模</a:t>
            </a:r>
            <a:r>
              <a:rPr sz="1200" b="1" spc="-10" dirty="0">
                <a:solidFill>
                  <a:srgbClr val="FF0000"/>
                </a:solidFill>
                <a:latin typeface="宋体"/>
                <a:cs typeface="宋体"/>
              </a:rPr>
              <a:t>板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，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然后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使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用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模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板建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立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序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列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更简单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2811" y="1184145"/>
            <a:ext cx="5274564" cy="1245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3163821"/>
            <a:ext cx="5274564" cy="184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811" y="5283705"/>
            <a:ext cx="5274564" cy="2159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065853"/>
            <a:ext cx="53003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上图中样品瓶位置都为</a:t>
            </a:r>
            <a:r>
              <a:rPr sz="1200" spc="-330" dirty="0">
                <a:latin typeface="宋体"/>
                <a:cs typeface="宋体"/>
              </a:rPr>
              <a:t> </a:t>
            </a:r>
            <a:r>
              <a:rPr sz="1200" spc="-15" dirty="0">
                <a:latin typeface="宋体"/>
                <a:cs typeface="宋体"/>
              </a:rPr>
              <a:t>111，</a:t>
            </a:r>
            <a:r>
              <a:rPr sz="1200" dirty="0">
                <a:latin typeface="宋体"/>
                <a:cs typeface="宋体"/>
              </a:rPr>
              <a:t>可以选择第</a:t>
            </a:r>
            <a:r>
              <a:rPr sz="1200" spc="10" dirty="0">
                <a:latin typeface="宋体"/>
                <a:cs typeface="宋体"/>
              </a:rPr>
              <a:t>一</a:t>
            </a:r>
            <a:r>
              <a:rPr sz="1200" dirty="0">
                <a:latin typeface="宋体"/>
                <a:cs typeface="宋体"/>
              </a:rPr>
              <a:t>个</a:t>
            </a:r>
            <a:r>
              <a:rPr sz="1200" spc="-3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111</a:t>
            </a:r>
            <a:r>
              <a:rPr sz="1200" spc="-3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这行</a:t>
            </a:r>
            <a:r>
              <a:rPr sz="1200" spc="-5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点鼠标</a:t>
            </a:r>
            <a:r>
              <a:rPr sz="1200" spc="10" dirty="0">
                <a:latin typeface="宋体"/>
                <a:cs typeface="宋体"/>
              </a:rPr>
              <a:t>右</a:t>
            </a:r>
            <a:r>
              <a:rPr sz="1200" spc="-5" dirty="0">
                <a:latin typeface="宋体"/>
                <a:cs typeface="宋体"/>
              </a:rPr>
              <a:t>键</a:t>
            </a:r>
            <a:r>
              <a:rPr sz="1200" spc="-5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选</a:t>
            </a:r>
            <a:r>
              <a:rPr sz="1200" spc="-50" dirty="0">
                <a:latin typeface="宋体"/>
                <a:cs typeface="宋体"/>
              </a:rPr>
              <a:t>择</a:t>
            </a:r>
            <a:r>
              <a:rPr sz="1200" dirty="0">
                <a:latin typeface="宋体"/>
                <a:cs typeface="宋体"/>
              </a:rPr>
              <a:t>“向 下填充</a:t>
            </a:r>
            <a:r>
              <a:rPr sz="1200" spc="-300" dirty="0">
                <a:latin typeface="宋体"/>
                <a:cs typeface="宋体"/>
              </a:rPr>
              <a:t>”，</a:t>
            </a:r>
            <a:r>
              <a:rPr sz="1200" dirty="0">
                <a:latin typeface="宋体"/>
                <a:cs typeface="宋体"/>
              </a:rPr>
              <a:t>这样样品瓶位置会从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111</a:t>
            </a:r>
            <a:r>
              <a:rPr sz="1200" spc="-3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开始，位置逐渐增加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5260413"/>
            <a:ext cx="530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上图中红框位置</a:t>
            </a:r>
            <a:r>
              <a:rPr sz="1200" spc="-85" dirty="0">
                <a:latin typeface="宋体"/>
                <a:cs typeface="宋体"/>
              </a:rPr>
              <a:t>：1</a:t>
            </a:r>
            <a:r>
              <a:rPr sz="1200" spc="-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样品瓶位置就能看的从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111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一直到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116——2</a:t>
            </a:r>
            <a:r>
              <a:rPr sz="1200" spc="-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看到数据文件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8415093"/>
            <a:ext cx="54527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红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框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区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域</a:t>
            </a:r>
            <a:r>
              <a:rPr sz="1200" b="1" spc="-355" dirty="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1</a:t>
            </a:r>
            <a:r>
              <a:rPr sz="1200" b="1" spc="-340" dirty="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将数</a:t>
            </a:r>
            <a:r>
              <a:rPr sz="1200" spc="-15" dirty="0">
                <a:latin typeface="宋体"/>
                <a:cs typeface="宋体"/>
              </a:rPr>
              <a:t>据</a:t>
            </a:r>
            <a:r>
              <a:rPr sz="1200" dirty="0">
                <a:latin typeface="宋体"/>
                <a:cs typeface="宋体"/>
              </a:rPr>
              <a:t>文件修改成不同的</a:t>
            </a:r>
            <a:r>
              <a:rPr sz="1200" spc="-49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此处根据你的实际需要输数据文件名，  但是不能是相同的</a:t>
            </a:r>
            <a:r>
              <a:rPr sz="1200" spc="-55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至此序列编辑完成</a:t>
            </a:r>
            <a:r>
              <a:rPr sz="1200" spc="-555" dirty="0">
                <a:latin typeface="宋体"/>
                <a:cs typeface="宋体"/>
              </a:rPr>
              <a:t>。</a:t>
            </a:r>
            <a:r>
              <a:rPr sz="1200" dirty="0">
                <a:latin typeface="宋体"/>
                <a:cs typeface="宋体"/>
              </a:rPr>
              <a:t>编辑好的序列不用保存</a:t>
            </a:r>
            <a:r>
              <a:rPr sz="1200" spc="-55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也可以另存为，  点上图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红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框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区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域</a:t>
            </a:r>
            <a:r>
              <a:rPr sz="1200" b="1" spc="-310" dirty="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2</a:t>
            </a:r>
            <a:r>
              <a:rPr sz="1200" dirty="0">
                <a:latin typeface="宋体"/>
                <a:cs typeface="宋体"/>
              </a:rPr>
              <a:t>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937257"/>
            <a:ext cx="5274564" cy="213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3575301"/>
            <a:ext cx="5274564" cy="1613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5474205"/>
            <a:ext cx="5274564" cy="2967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58333"/>
            <a:ext cx="53003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  <a:tabLst>
                <a:tab pos="1078865" algn="l"/>
                <a:tab pos="1917064" algn="l"/>
              </a:tabLst>
            </a:pPr>
            <a:r>
              <a:rPr sz="1200" dirty="0">
                <a:latin typeface="宋体"/>
                <a:cs typeface="宋体"/>
              </a:rPr>
              <a:t>点上图红框:1	状态——2	检查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System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Status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再次回到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Idle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状态</a:t>
            </a:r>
            <a:r>
              <a:rPr sz="1200" spc="-17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即提交单 个样品运行结束了。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226373"/>
            <a:ext cx="53003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在仪器状态回到</a:t>
            </a:r>
            <a:r>
              <a:rPr sz="1200" spc="-27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Idle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后，按照上图进行操作：1</a:t>
            </a:r>
            <a:r>
              <a:rPr sz="1200" spc="-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点序列，能看到之前已经编辑 好的序列——2</a:t>
            </a:r>
            <a:r>
              <a:rPr sz="1200" spc="-1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点运行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这个序列就会自动运行起来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至此样品测试已经正常提 交上了，静待数据结果即可。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285484"/>
            <a:ext cx="5274564" cy="296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73573"/>
            <a:ext cx="3188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当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System</a:t>
            </a:r>
            <a:r>
              <a:rPr sz="1200" spc="-4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Status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还处于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Running(Stand-by)时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028253"/>
            <a:ext cx="52990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直接点红框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处的运行也是可以的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这样序列也会提交上去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可能会出现下图的 提示，忽略即可。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087365"/>
            <a:ext cx="5274564" cy="2967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3858333"/>
            <a:ext cx="5300345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当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System</a:t>
            </a:r>
            <a:r>
              <a:rPr sz="1200" spc="-2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Status</a:t>
            </a:r>
            <a:r>
              <a:rPr sz="1200" spc="-3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还处于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Running(Stand-by)时，提交了已经编辑好的序列，会 显示上图内容</a:t>
            </a:r>
            <a:r>
              <a:rPr sz="1200" spc="-19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直接忽略该提示</a:t>
            </a:r>
            <a:r>
              <a:rPr sz="1200" spc="-195" dirty="0">
                <a:latin typeface="宋体"/>
                <a:cs typeface="宋体"/>
              </a:rPr>
              <a:t>。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可以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在运行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队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列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里</a:t>
            </a:r>
            <a:r>
              <a:rPr sz="1200" b="1" spc="-200" dirty="0">
                <a:solidFill>
                  <a:srgbClr val="FF0000"/>
                </a:solidFill>
                <a:latin typeface="宋体"/>
                <a:cs typeface="宋体"/>
              </a:rPr>
              <a:t>，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看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到你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已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经提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交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了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一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个序 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列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运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行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，处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于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等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待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状</a:t>
            </a:r>
            <a:r>
              <a:rPr sz="1200" b="1" spc="-10" dirty="0">
                <a:solidFill>
                  <a:srgbClr val="FF0000"/>
                </a:solidFill>
                <a:latin typeface="宋体"/>
                <a:cs typeface="宋体"/>
              </a:rPr>
              <a:t>态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。</a:t>
            </a:r>
            <a:endParaRPr sz="1200">
              <a:latin typeface="宋体"/>
              <a:cs typeface="宋体"/>
            </a:endParaRPr>
          </a:p>
          <a:p>
            <a:pPr marL="12700" algn="just">
              <a:lnSpc>
                <a:spcPct val="100000"/>
              </a:lnSpc>
              <a:spcBef>
                <a:spcPts val="785"/>
              </a:spcBef>
            </a:pPr>
            <a:r>
              <a:rPr sz="1400" dirty="0">
                <a:latin typeface="宋体"/>
                <a:cs typeface="宋体"/>
              </a:rPr>
              <a:t>3.5</a:t>
            </a:r>
            <a:r>
              <a:rPr sz="1400" spc="685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修改</a:t>
            </a:r>
            <a:r>
              <a:rPr sz="1400" spc="-15" dirty="0">
                <a:latin typeface="宋体"/>
                <a:cs typeface="宋体"/>
              </a:rPr>
              <a:t>测</a:t>
            </a:r>
            <a:r>
              <a:rPr sz="1400" dirty="0">
                <a:latin typeface="宋体"/>
                <a:cs typeface="宋体"/>
              </a:rPr>
              <a:t>试中</a:t>
            </a:r>
            <a:r>
              <a:rPr sz="1400" spc="-15" dirty="0">
                <a:latin typeface="宋体"/>
                <a:cs typeface="宋体"/>
              </a:rPr>
              <a:t>的</a:t>
            </a:r>
            <a:r>
              <a:rPr sz="1400" dirty="0">
                <a:latin typeface="宋体"/>
                <a:cs typeface="宋体"/>
              </a:rPr>
              <a:t>序列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820733"/>
            <a:ext cx="52990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上图是序列已经运行起来了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如果要对该运行中的序列进行编辑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按照以下步骤 操作。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879845"/>
            <a:ext cx="5274564" cy="296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73573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点击红框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处的编辑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043493"/>
            <a:ext cx="3836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根据你的实际需要去修改序列，例如上图演示删除一行。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087365"/>
            <a:ext cx="5274564" cy="2967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58333"/>
            <a:ext cx="54527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上图红框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是修改了进样体积</a:t>
            </a:r>
            <a:r>
              <a:rPr sz="1200" spc="-47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与序列相关的都可以根据你的实际需要进行修改。 在序列修改到你的要求后，点红框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处的更新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241613"/>
            <a:ext cx="3378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上图可以看出序列就修改到了你更新之后的状态。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285484"/>
            <a:ext cx="5274564" cy="296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2288613"/>
            <a:ext cx="2311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双击桌面上的控制面板，进入软件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5443292"/>
            <a:ext cx="53003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依次点上图的</a:t>
            </a:r>
            <a:r>
              <a:rPr sz="1200" spc="-240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进入</a:t>
            </a:r>
            <a:r>
              <a:rPr sz="1200" spc="-15" dirty="0">
                <a:latin typeface="宋体"/>
                <a:cs typeface="宋体"/>
              </a:rPr>
              <a:t>仪</a:t>
            </a:r>
            <a:r>
              <a:rPr sz="1200" dirty="0">
                <a:latin typeface="宋体"/>
                <a:cs typeface="宋体"/>
              </a:rPr>
              <a:t>器界</a:t>
            </a:r>
            <a:r>
              <a:rPr sz="1200" spc="-5" dirty="0">
                <a:latin typeface="宋体"/>
                <a:cs typeface="宋体"/>
              </a:rPr>
              <a:t>面</a:t>
            </a:r>
            <a:r>
              <a:rPr sz="1200" dirty="0">
                <a:latin typeface="宋体"/>
                <a:cs typeface="宋体"/>
              </a:rPr>
              <a:t>—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选择已经</a:t>
            </a:r>
            <a:r>
              <a:rPr sz="1200" spc="-15" dirty="0">
                <a:latin typeface="宋体"/>
                <a:cs typeface="宋体"/>
              </a:rPr>
              <a:t>配</a:t>
            </a:r>
            <a:r>
              <a:rPr sz="1200" dirty="0">
                <a:latin typeface="宋体"/>
                <a:cs typeface="宋体"/>
              </a:rPr>
              <a:t>置上的仪器—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更换</a:t>
            </a:r>
            <a:r>
              <a:rPr sz="1200" spc="-15" dirty="0">
                <a:latin typeface="宋体"/>
                <a:cs typeface="宋体"/>
              </a:rPr>
              <a:t>项</a:t>
            </a:r>
            <a:r>
              <a:rPr sz="1200" spc="-5" dirty="0">
                <a:latin typeface="宋体"/>
                <a:cs typeface="宋体"/>
              </a:rPr>
              <a:t>目</a:t>
            </a:r>
            <a:r>
              <a:rPr sz="1200" dirty="0">
                <a:latin typeface="宋体"/>
                <a:cs typeface="宋体"/>
              </a:rPr>
              <a:t>—</a:t>
            </a:r>
            <a:r>
              <a:rPr sz="1200" dirty="0">
                <a:latin typeface="Calibri"/>
                <a:cs typeface="Calibri"/>
              </a:rPr>
              <a:t>4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选择 要调用的项目—</a:t>
            </a:r>
            <a:r>
              <a:rPr sz="1200" dirty="0">
                <a:latin typeface="Calibri"/>
                <a:cs typeface="Calibri"/>
              </a:rPr>
              <a:t>5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确认使用这个项目，这个操作根据情况来进行</a:t>
            </a:r>
            <a:r>
              <a:rPr sz="1200" spc="-60" dirty="0">
                <a:latin typeface="宋体"/>
                <a:cs typeface="宋体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dirty="0">
                <a:latin typeface="宋体"/>
                <a:cs typeface="宋体"/>
              </a:rPr>
              <a:t>备注：上述步 骤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-220" dirty="0">
                <a:latin typeface="宋体"/>
                <a:cs typeface="宋体"/>
              </a:rPr>
              <a:t>、</a:t>
            </a:r>
            <a:r>
              <a:rPr sz="1200" dirty="0">
                <a:latin typeface="Calibri"/>
                <a:cs typeface="Calibri"/>
              </a:rPr>
              <a:t>4</a:t>
            </a:r>
            <a:r>
              <a:rPr sz="1200" spc="-220" dirty="0">
                <a:latin typeface="宋体"/>
                <a:cs typeface="宋体"/>
              </a:rPr>
              <a:t>、</a:t>
            </a:r>
            <a:r>
              <a:rPr sz="1200" dirty="0">
                <a:latin typeface="Calibri"/>
                <a:cs typeface="Calibri"/>
              </a:rPr>
              <a:t>5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步骤</a:t>
            </a:r>
            <a:r>
              <a:rPr sz="1200" spc="-22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仅</a:t>
            </a:r>
            <a:r>
              <a:rPr sz="1200" spc="-15" dirty="0">
                <a:latin typeface="宋体"/>
                <a:cs typeface="宋体"/>
              </a:rPr>
              <a:t>是</a:t>
            </a:r>
            <a:r>
              <a:rPr sz="1200" dirty="0">
                <a:latin typeface="宋体"/>
                <a:cs typeface="宋体"/>
              </a:rPr>
              <a:t>需要更换使用项目时才需要</a:t>
            </a:r>
            <a:r>
              <a:rPr sz="1200" spc="-22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如不需要更改项目则不需要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9024693"/>
            <a:ext cx="3378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点击上图红框的“启动”按钮，进入测试软件画面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993645"/>
            <a:ext cx="2189988" cy="122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2502405"/>
            <a:ext cx="5274564" cy="2967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9011" y="6068565"/>
            <a:ext cx="5274564" cy="2967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80" y="854284"/>
            <a:ext cx="4750435" cy="164274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spc="-5" dirty="0">
                <a:latin typeface="宋体"/>
                <a:cs typeface="宋体"/>
              </a:rPr>
              <a:t>五． 数据</a:t>
            </a:r>
            <a:r>
              <a:rPr sz="1600" spc="5" dirty="0">
                <a:latin typeface="宋体"/>
                <a:cs typeface="宋体"/>
              </a:rPr>
              <a:t>处</a:t>
            </a:r>
            <a:r>
              <a:rPr sz="1600" spc="-5" dirty="0">
                <a:latin typeface="宋体"/>
                <a:cs typeface="宋体"/>
              </a:rPr>
              <a:t>理</a:t>
            </a:r>
            <a:r>
              <a:rPr sz="1600" spc="5" dirty="0">
                <a:latin typeface="宋体"/>
                <a:cs typeface="宋体"/>
              </a:rPr>
              <a:t>与</a:t>
            </a:r>
            <a:r>
              <a:rPr sz="1600" spc="-5" dirty="0">
                <a:latin typeface="宋体"/>
                <a:cs typeface="宋体"/>
              </a:rPr>
              <a:t>报告导出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200" dirty="0">
                <a:latin typeface="宋体"/>
                <a:cs typeface="宋体"/>
              </a:rPr>
              <a:t>在进行数据处理时，时刻把握处理的流程：</a:t>
            </a:r>
            <a:endParaRPr sz="1200">
              <a:latin typeface="宋体"/>
              <a:cs typeface="宋体"/>
            </a:endParaRPr>
          </a:p>
          <a:p>
            <a:pPr marL="317500" lvl="1" indent="-3054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18135" algn="l"/>
              </a:tabLst>
            </a:pPr>
            <a:r>
              <a:rPr sz="1200" dirty="0">
                <a:latin typeface="宋体"/>
                <a:cs typeface="宋体"/>
              </a:rPr>
              <a:t>将需要进行数据处理的结果集与数据处理方法进行关联；</a:t>
            </a:r>
            <a:endParaRPr sz="1200">
              <a:latin typeface="宋体"/>
              <a:cs typeface="宋体"/>
            </a:endParaRPr>
          </a:p>
          <a:p>
            <a:pPr marL="317500" lvl="1" indent="-3054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18135" algn="l"/>
              </a:tabLst>
            </a:pPr>
            <a:r>
              <a:rPr sz="1200" dirty="0">
                <a:latin typeface="宋体"/>
                <a:cs typeface="宋体"/>
              </a:rPr>
              <a:t>检查标样中各个氨基酸与数据处理方法中的保留时间是否对应？</a:t>
            </a:r>
            <a:endParaRPr sz="1200">
              <a:latin typeface="宋体"/>
              <a:cs typeface="宋体"/>
            </a:endParaRPr>
          </a:p>
          <a:p>
            <a:pPr marL="317500" lvl="1" indent="-3054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18135" algn="l"/>
              </a:tabLst>
            </a:pPr>
            <a:r>
              <a:rPr sz="1200" dirty="0">
                <a:latin typeface="宋体"/>
                <a:cs typeface="宋体"/>
              </a:rPr>
              <a:t>对谱图进行必要的积分处理，是否满足你日常对数据处理的要求？</a:t>
            </a:r>
            <a:endParaRPr sz="1200">
              <a:latin typeface="宋体"/>
              <a:cs typeface="宋体"/>
            </a:endParaRPr>
          </a:p>
          <a:p>
            <a:pPr marL="317500" lvl="1" indent="-3054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18135" algn="l"/>
              </a:tabLst>
            </a:pPr>
            <a:r>
              <a:rPr sz="1200" dirty="0">
                <a:latin typeface="宋体"/>
                <a:cs typeface="宋体"/>
              </a:rPr>
              <a:t>生成工作曲线；</a:t>
            </a:r>
            <a:endParaRPr sz="1200">
              <a:latin typeface="宋体"/>
              <a:cs typeface="宋体"/>
            </a:endParaRPr>
          </a:p>
          <a:p>
            <a:pPr marL="317500" lvl="1" indent="-3054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18135" algn="l"/>
              </a:tabLst>
            </a:pPr>
            <a:r>
              <a:rPr sz="1200" dirty="0">
                <a:latin typeface="宋体"/>
                <a:cs typeface="宋体"/>
              </a:rPr>
              <a:t>输出报告。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54" y="4452692"/>
            <a:ext cx="537337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仪器在</a:t>
            </a:r>
            <a:r>
              <a:rPr sz="1200" spc="10" dirty="0">
                <a:latin typeface="宋体"/>
                <a:cs typeface="宋体"/>
              </a:rPr>
              <a:t>安</a:t>
            </a:r>
            <a:r>
              <a:rPr sz="1200" dirty="0">
                <a:latin typeface="宋体"/>
                <a:cs typeface="宋体"/>
              </a:rPr>
              <a:t>装</a:t>
            </a:r>
            <a:r>
              <a:rPr sz="1200" spc="-5" dirty="0">
                <a:latin typeface="宋体"/>
                <a:cs typeface="宋体"/>
              </a:rPr>
              <a:t>时</a:t>
            </a:r>
            <a:r>
              <a:rPr sz="1200" spc="1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工程</a:t>
            </a:r>
            <a:r>
              <a:rPr sz="1200" spc="10" dirty="0">
                <a:latin typeface="宋体"/>
                <a:cs typeface="宋体"/>
              </a:rPr>
              <a:t>师</a:t>
            </a:r>
            <a:r>
              <a:rPr sz="1200" dirty="0">
                <a:latin typeface="宋体"/>
                <a:cs typeface="宋体"/>
              </a:rPr>
              <a:t>都会给</a:t>
            </a:r>
            <a:r>
              <a:rPr sz="1200" spc="10" dirty="0">
                <a:latin typeface="宋体"/>
                <a:cs typeface="宋体"/>
              </a:rPr>
              <a:t>你</a:t>
            </a:r>
            <a:r>
              <a:rPr sz="1200" dirty="0">
                <a:latin typeface="宋体"/>
                <a:cs typeface="宋体"/>
              </a:rPr>
              <a:t>预留</a:t>
            </a:r>
            <a:r>
              <a:rPr sz="1200" spc="10" dirty="0">
                <a:latin typeface="宋体"/>
                <a:cs typeface="宋体"/>
              </a:rPr>
              <a:t>或</a:t>
            </a:r>
            <a:r>
              <a:rPr sz="1200" dirty="0">
                <a:latin typeface="宋体"/>
                <a:cs typeface="宋体"/>
              </a:rPr>
              <a:t>者备</a:t>
            </a:r>
            <a:r>
              <a:rPr sz="1200" spc="10" dirty="0">
                <a:latin typeface="宋体"/>
                <a:cs typeface="宋体"/>
              </a:rPr>
              <a:t>份</a:t>
            </a:r>
            <a:r>
              <a:rPr sz="1200" dirty="0">
                <a:latin typeface="宋体"/>
                <a:cs typeface="宋体"/>
              </a:rPr>
              <a:t>一个已</a:t>
            </a:r>
            <a:r>
              <a:rPr sz="1200" spc="10" dirty="0">
                <a:latin typeface="宋体"/>
                <a:cs typeface="宋体"/>
              </a:rPr>
              <a:t>经</a:t>
            </a:r>
            <a:r>
              <a:rPr sz="1200" dirty="0">
                <a:latin typeface="宋体"/>
                <a:cs typeface="宋体"/>
              </a:rPr>
              <a:t>编辑</a:t>
            </a:r>
            <a:r>
              <a:rPr sz="1200" spc="10" dirty="0">
                <a:latin typeface="宋体"/>
                <a:cs typeface="宋体"/>
              </a:rPr>
              <a:t>好</a:t>
            </a:r>
            <a:r>
              <a:rPr sz="1200" dirty="0">
                <a:latin typeface="宋体"/>
                <a:cs typeface="宋体"/>
              </a:rPr>
              <a:t>的数</a:t>
            </a:r>
            <a:r>
              <a:rPr sz="1200" spc="10" dirty="0">
                <a:latin typeface="宋体"/>
                <a:cs typeface="宋体"/>
              </a:rPr>
              <a:t>据</a:t>
            </a:r>
            <a:r>
              <a:rPr sz="1200" dirty="0">
                <a:latin typeface="宋体"/>
                <a:cs typeface="宋体"/>
              </a:rPr>
              <a:t>处理方法， 方法的存储路径参照上图</a:t>
            </a:r>
            <a:r>
              <a:rPr sz="1200" spc="-55" dirty="0">
                <a:latin typeface="宋体"/>
                <a:cs typeface="宋体"/>
              </a:rPr>
              <a:t>，“XXXX.pmx”</a:t>
            </a:r>
            <a:r>
              <a:rPr sz="1200" dirty="0">
                <a:latin typeface="宋体"/>
                <a:cs typeface="宋体"/>
              </a:rPr>
              <a:t>这个是数据处理的方法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400" dirty="0">
                <a:latin typeface="宋体"/>
                <a:cs typeface="宋体"/>
              </a:rPr>
              <a:t>5.1</a:t>
            </a:r>
            <a:r>
              <a:rPr sz="1400" spc="-10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要</a:t>
            </a:r>
            <a:r>
              <a:rPr sz="1400" spc="-15" dirty="0">
                <a:latin typeface="宋体"/>
                <a:cs typeface="宋体"/>
              </a:rPr>
              <a:t>进</a:t>
            </a:r>
            <a:r>
              <a:rPr sz="1400" dirty="0">
                <a:latin typeface="宋体"/>
                <a:cs typeface="宋体"/>
              </a:rPr>
              <a:t>行数</a:t>
            </a:r>
            <a:r>
              <a:rPr sz="1400" spc="-15" dirty="0">
                <a:latin typeface="宋体"/>
                <a:cs typeface="宋体"/>
              </a:rPr>
              <a:t>据处</a:t>
            </a:r>
            <a:r>
              <a:rPr sz="1400" dirty="0">
                <a:latin typeface="宋体"/>
                <a:cs typeface="宋体"/>
              </a:rPr>
              <a:t>理的结</a:t>
            </a:r>
            <a:r>
              <a:rPr sz="1400" spc="-15" dirty="0">
                <a:latin typeface="宋体"/>
                <a:cs typeface="宋体"/>
              </a:rPr>
              <a:t>果</a:t>
            </a:r>
            <a:r>
              <a:rPr sz="1400" dirty="0">
                <a:latin typeface="宋体"/>
                <a:cs typeface="宋体"/>
              </a:rPr>
              <a:t>集与</a:t>
            </a:r>
            <a:r>
              <a:rPr sz="1400" spc="-15" dirty="0">
                <a:latin typeface="宋体"/>
                <a:cs typeface="宋体"/>
              </a:rPr>
              <a:t>数据</a:t>
            </a:r>
            <a:r>
              <a:rPr sz="1400" dirty="0">
                <a:latin typeface="宋体"/>
                <a:cs typeface="宋体"/>
              </a:rPr>
              <a:t>处理方</a:t>
            </a:r>
            <a:r>
              <a:rPr sz="1400" spc="-15" dirty="0">
                <a:latin typeface="宋体"/>
                <a:cs typeface="宋体"/>
              </a:rPr>
              <a:t>法</a:t>
            </a:r>
            <a:r>
              <a:rPr sz="1400" dirty="0">
                <a:latin typeface="宋体"/>
                <a:cs typeface="宋体"/>
              </a:rPr>
              <a:t>的关联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8232213"/>
            <a:ext cx="2349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双击桌面的</a:t>
            </a:r>
            <a:r>
              <a:rPr sz="1200" spc="-3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OpenLAB</a:t>
            </a:r>
            <a:r>
              <a:rPr sz="1200" spc="-6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软件控制面板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2723433"/>
            <a:ext cx="5274564" cy="173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5276084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58333"/>
            <a:ext cx="529907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依次点击</a:t>
            </a:r>
            <a:r>
              <a:rPr sz="1200" spc="-120" dirty="0">
                <a:latin typeface="宋体"/>
                <a:cs typeface="宋体"/>
              </a:rPr>
              <a:t>：1</a:t>
            </a:r>
            <a:r>
              <a:rPr sz="1200" spc="-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项目——2</a:t>
            </a:r>
            <a:r>
              <a:rPr sz="1200" spc="-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选择你之前测试时选择的同一个项</a:t>
            </a:r>
            <a:r>
              <a:rPr sz="1200" spc="-240" dirty="0">
                <a:latin typeface="宋体"/>
                <a:cs typeface="宋体"/>
              </a:rPr>
              <a:t>目</a:t>
            </a:r>
            <a:r>
              <a:rPr sz="1200" dirty="0">
                <a:latin typeface="宋体"/>
                <a:cs typeface="宋体"/>
              </a:rPr>
              <a:t>（从存在的项目列 表下</a:t>
            </a:r>
            <a:r>
              <a:rPr sz="1200" spc="-3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选择之前进行样品测试前</a:t>
            </a:r>
            <a:r>
              <a:rPr sz="1200" spc="-3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联机点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connet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之前选择的那个项目</a:t>
            </a:r>
            <a:r>
              <a:rPr sz="1200" spc="-90" dirty="0">
                <a:latin typeface="宋体"/>
                <a:cs typeface="宋体"/>
              </a:rPr>
              <a:t>）——3</a:t>
            </a:r>
            <a:r>
              <a:rPr sz="1200" spc="-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点 启动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Data Analysis,进入数据处理软件。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6830133"/>
            <a:ext cx="545147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选择上图红框这种样式的结果集名称</a:t>
            </a:r>
            <a:r>
              <a:rPr sz="1200" spc="-47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这个结果集都是以你提交序列时候的日期 时间为名称</a:t>
            </a:r>
            <a:r>
              <a:rPr sz="1200" spc="-540" dirty="0">
                <a:latin typeface="宋体"/>
                <a:cs typeface="宋体"/>
              </a:rPr>
              <a:t>的</a:t>
            </a:r>
            <a:r>
              <a:rPr sz="1200" dirty="0">
                <a:latin typeface="宋体"/>
                <a:cs typeface="宋体"/>
              </a:rPr>
              <a:t>（如果这个结果集呈现上图绿色框图的模式</a:t>
            </a:r>
            <a:r>
              <a:rPr sz="1200" spc="-5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请点绿色框处的刷新</a:t>
            </a:r>
            <a:r>
              <a:rPr sz="1200" spc="-600" dirty="0">
                <a:latin typeface="宋体"/>
                <a:cs typeface="宋体"/>
              </a:rPr>
              <a:t>）</a:t>
            </a:r>
            <a:r>
              <a:rPr sz="1200" dirty="0">
                <a:latin typeface="宋体"/>
                <a:cs typeface="宋体"/>
              </a:rPr>
              <a:t>， 单击这个结果集，将会呈现下图的显示内容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559805"/>
            <a:ext cx="5274564" cy="221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58333"/>
            <a:ext cx="53752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单击结果集</a:t>
            </a:r>
            <a:r>
              <a:rPr sz="1200" spc="-5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出现上图的模式</a:t>
            </a:r>
            <a:r>
              <a:rPr sz="1200" spc="-5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在结果集的右侧能看到该结果集对应的进样列表， 再双击这个结果集，将呈现下图的显示内容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241613"/>
            <a:ext cx="4521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双击结果集后，会跳出上图“新建处理方法</a:t>
            </a:r>
            <a:r>
              <a:rPr sz="1200" spc="-600" dirty="0">
                <a:latin typeface="宋体"/>
                <a:cs typeface="宋体"/>
              </a:rPr>
              <a:t>”</a:t>
            </a:r>
            <a:r>
              <a:rPr sz="1200" dirty="0">
                <a:latin typeface="宋体"/>
                <a:cs typeface="宋体"/>
              </a:rPr>
              <a:t>，此处选择“无方法”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285484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73573"/>
            <a:ext cx="1854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点击红框处的“打开方法”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043493"/>
            <a:ext cx="2311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选择上图的数据处理方法，点打开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087365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58333"/>
            <a:ext cx="530034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依次操作</a:t>
            </a:r>
            <a:r>
              <a:rPr sz="1200" spc="-80" dirty="0">
                <a:latin typeface="宋体"/>
                <a:cs typeface="宋体"/>
              </a:rPr>
              <a:t>：1</a:t>
            </a:r>
            <a:r>
              <a:rPr sz="1200" spc="-1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选择要进行数据处理的所有数</a:t>
            </a:r>
            <a:r>
              <a:rPr sz="1200" spc="-155" dirty="0">
                <a:latin typeface="宋体"/>
                <a:cs typeface="宋体"/>
              </a:rPr>
              <a:t>据</a:t>
            </a:r>
            <a:r>
              <a:rPr sz="1200" dirty="0">
                <a:latin typeface="宋体"/>
                <a:cs typeface="宋体"/>
              </a:rPr>
              <a:t>（选择第一个数据</a:t>
            </a:r>
            <a:r>
              <a:rPr sz="1200" spc="-1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按下键盘上的 shift</a:t>
            </a:r>
            <a:r>
              <a:rPr sz="1200" spc="-4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键</a:t>
            </a:r>
            <a:r>
              <a:rPr sz="1200" spc="-8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再选择最后一个数据</a:t>
            </a:r>
            <a:r>
              <a:rPr sz="1200" spc="-8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这样就能实现需要进行数据处理的数据均被选 中</a:t>
            </a:r>
            <a:r>
              <a:rPr sz="1200" spc="-40" dirty="0">
                <a:latin typeface="宋体"/>
                <a:cs typeface="宋体"/>
              </a:rPr>
              <a:t>）——2</a:t>
            </a:r>
            <a:r>
              <a:rPr sz="1200" spc="-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点击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处已经被打开的数据处理方法</a:t>
            </a:r>
            <a:r>
              <a:rPr sz="1200" spc="-1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点鼠标右键</a:t>
            </a:r>
            <a:r>
              <a:rPr sz="1200" spc="-1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会下拉一个对话 框——3</a:t>
            </a:r>
            <a:r>
              <a:rPr sz="1200" spc="-8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选择</a:t>
            </a:r>
            <a:r>
              <a:rPr sz="1200" spc="10" dirty="0">
                <a:latin typeface="宋体"/>
                <a:cs typeface="宋体"/>
              </a:rPr>
              <a:t>“</a:t>
            </a:r>
            <a:r>
              <a:rPr sz="1200" dirty="0">
                <a:latin typeface="宋体"/>
                <a:cs typeface="宋体"/>
              </a:rPr>
              <a:t>关联</a:t>
            </a:r>
            <a:r>
              <a:rPr sz="1200" spc="10" dirty="0">
                <a:latin typeface="宋体"/>
                <a:cs typeface="宋体"/>
              </a:rPr>
              <a:t>已</a:t>
            </a:r>
            <a:r>
              <a:rPr sz="1200" dirty="0">
                <a:latin typeface="宋体"/>
                <a:cs typeface="宋体"/>
              </a:rPr>
              <a:t>选进样</a:t>
            </a:r>
            <a:r>
              <a:rPr sz="1200" spc="10" dirty="0">
                <a:latin typeface="宋体"/>
                <a:cs typeface="宋体"/>
              </a:rPr>
              <a:t>到</a:t>
            </a:r>
            <a:r>
              <a:rPr sz="1200" dirty="0">
                <a:latin typeface="宋体"/>
                <a:cs typeface="宋体"/>
              </a:rPr>
              <a:t>已选</a:t>
            </a:r>
            <a:r>
              <a:rPr sz="1200" spc="10" dirty="0">
                <a:latin typeface="宋体"/>
                <a:cs typeface="宋体"/>
              </a:rPr>
              <a:t>方</a:t>
            </a:r>
            <a:r>
              <a:rPr sz="1200" dirty="0">
                <a:latin typeface="宋体"/>
                <a:cs typeface="宋体"/>
              </a:rPr>
              <a:t>法</a:t>
            </a:r>
            <a:r>
              <a:rPr sz="1200" spc="-295" dirty="0">
                <a:latin typeface="宋体"/>
                <a:cs typeface="宋体"/>
              </a:rPr>
              <a:t>”，</a:t>
            </a:r>
            <a:r>
              <a:rPr sz="1200" dirty="0">
                <a:latin typeface="宋体"/>
                <a:cs typeface="宋体"/>
              </a:rPr>
              <a:t>至此，</a:t>
            </a:r>
            <a:r>
              <a:rPr sz="1200" spc="10" dirty="0">
                <a:latin typeface="宋体"/>
                <a:cs typeface="宋体"/>
              </a:rPr>
              <a:t>数</a:t>
            </a:r>
            <a:r>
              <a:rPr sz="1200" dirty="0">
                <a:latin typeface="宋体"/>
                <a:cs typeface="宋体"/>
              </a:rPr>
              <a:t>据与</a:t>
            </a:r>
            <a:r>
              <a:rPr sz="1200" spc="10" dirty="0">
                <a:latin typeface="宋体"/>
                <a:cs typeface="宋体"/>
              </a:rPr>
              <a:t>数</a:t>
            </a:r>
            <a:r>
              <a:rPr sz="1200" dirty="0">
                <a:latin typeface="宋体"/>
                <a:cs typeface="宋体"/>
              </a:rPr>
              <a:t>据处</a:t>
            </a:r>
            <a:r>
              <a:rPr sz="1200" spc="10" dirty="0">
                <a:latin typeface="宋体"/>
                <a:cs typeface="宋体"/>
              </a:rPr>
              <a:t>理</a:t>
            </a:r>
            <a:r>
              <a:rPr sz="1200" dirty="0">
                <a:latin typeface="宋体"/>
                <a:cs typeface="宋体"/>
              </a:rPr>
              <a:t>方法就完成 了关联。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835972"/>
            <a:ext cx="200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上图就能看到关联之后的样子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879845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985585"/>
            <a:ext cx="5181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宋体"/>
                <a:cs typeface="宋体"/>
              </a:rPr>
              <a:t>5.2</a:t>
            </a:r>
            <a:r>
              <a:rPr sz="1400" spc="10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检</a:t>
            </a:r>
            <a:r>
              <a:rPr sz="1400" spc="-15" dirty="0">
                <a:latin typeface="宋体"/>
                <a:cs typeface="宋体"/>
              </a:rPr>
              <a:t>查</a:t>
            </a:r>
            <a:r>
              <a:rPr sz="1400" dirty="0">
                <a:latin typeface="宋体"/>
                <a:cs typeface="宋体"/>
              </a:rPr>
              <a:t>标样</a:t>
            </a:r>
            <a:r>
              <a:rPr sz="1400" spc="-15" dirty="0">
                <a:latin typeface="宋体"/>
                <a:cs typeface="宋体"/>
              </a:rPr>
              <a:t>中各</a:t>
            </a:r>
            <a:r>
              <a:rPr sz="1400" dirty="0">
                <a:latin typeface="宋体"/>
                <a:cs typeface="宋体"/>
              </a:rPr>
              <a:t>氨基酸</a:t>
            </a:r>
            <a:r>
              <a:rPr sz="1400" spc="-15" dirty="0">
                <a:latin typeface="宋体"/>
                <a:cs typeface="宋体"/>
              </a:rPr>
              <a:t>与</a:t>
            </a:r>
            <a:r>
              <a:rPr sz="1400" dirty="0">
                <a:latin typeface="宋体"/>
                <a:cs typeface="宋体"/>
              </a:rPr>
              <a:t>数据</a:t>
            </a:r>
            <a:r>
              <a:rPr sz="1400" spc="-15" dirty="0">
                <a:latin typeface="宋体"/>
                <a:cs typeface="宋体"/>
              </a:rPr>
              <a:t>处理</a:t>
            </a:r>
            <a:r>
              <a:rPr sz="1400" dirty="0">
                <a:latin typeface="宋体"/>
                <a:cs typeface="宋体"/>
              </a:rPr>
              <a:t>方法中</a:t>
            </a:r>
            <a:r>
              <a:rPr sz="1400" spc="-15" dirty="0">
                <a:latin typeface="宋体"/>
                <a:cs typeface="宋体"/>
              </a:rPr>
              <a:t>的</a:t>
            </a:r>
            <a:r>
              <a:rPr sz="1400" dirty="0">
                <a:latin typeface="宋体"/>
                <a:cs typeface="宋体"/>
              </a:rPr>
              <a:t>保留</a:t>
            </a:r>
            <a:r>
              <a:rPr sz="1400" spc="-15" dirty="0">
                <a:latin typeface="宋体"/>
                <a:cs typeface="宋体"/>
              </a:rPr>
              <a:t>时间</a:t>
            </a:r>
            <a:r>
              <a:rPr sz="1400" dirty="0">
                <a:latin typeface="宋体"/>
                <a:cs typeface="宋体"/>
              </a:rPr>
              <a:t>是否对</a:t>
            </a:r>
            <a:r>
              <a:rPr sz="1400" spc="-15" dirty="0">
                <a:latin typeface="宋体"/>
                <a:cs typeface="宋体"/>
              </a:rPr>
              <a:t>应</a:t>
            </a:r>
            <a:r>
              <a:rPr sz="1400" dirty="0">
                <a:latin typeface="宋体"/>
                <a:cs typeface="宋体"/>
              </a:rPr>
              <a:t>？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254573"/>
            <a:ext cx="53784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spc="20" dirty="0">
                <a:latin typeface="宋体"/>
                <a:cs typeface="宋体"/>
              </a:rPr>
              <a:t>打开你进样列</a:t>
            </a:r>
            <a:r>
              <a:rPr sz="1200" spc="10" dirty="0">
                <a:latin typeface="宋体"/>
                <a:cs typeface="宋体"/>
              </a:rPr>
              <a:t>表</a:t>
            </a:r>
            <a:r>
              <a:rPr sz="1200" spc="20" dirty="0">
                <a:latin typeface="宋体"/>
                <a:cs typeface="宋体"/>
              </a:rPr>
              <a:t>中标</a:t>
            </a:r>
            <a:r>
              <a:rPr sz="1200" spc="10" dirty="0">
                <a:latin typeface="宋体"/>
                <a:cs typeface="宋体"/>
              </a:rPr>
              <a:t>液</a:t>
            </a:r>
            <a:r>
              <a:rPr sz="1200" spc="20" dirty="0">
                <a:latin typeface="宋体"/>
                <a:cs typeface="宋体"/>
              </a:rPr>
              <a:t>（或者叫对照</a:t>
            </a:r>
            <a:r>
              <a:rPr sz="1200" spc="10" dirty="0">
                <a:latin typeface="宋体"/>
                <a:cs typeface="宋体"/>
              </a:rPr>
              <a:t>品</a:t>
            </a:r>
            <a:r>
              <a:rPr sz="1200" spc="20" dirty="0">
                <a:latin typeface="宋体"/>
                <a:cs typeface="宋体"/>
              </a:rPr>
              <a:t>）数</a:t>
            </a:r>
            <a:r>
              <a:rPr sz="1200" spc="10" dirty="0">
                <a:latin typeface="宋体"/>
                <a:cs typeface="宋体"/>
              </a:rPr>
              <a:t>据</a:t>
            </a:r>
            <a:r>
              <a:rPr sz="1200" spc="20" dirty="0">
                <a:latin typeface="宋体"/>
                <a:cs typeface="宋体"/>
              </a:rPr>
              <a:t>谱图，在窗口</a:t>
            </a:r>
            <a:r>
              <a:rPr sz="1200" spc="10" dirty="0">
                <a:latin typeface="宋体"/>
                <a:cs typeface="宋体"/>
              </a:rPr>
              <a:t>内</a:t>
            </a:r>
            <a:r>
              <a:rPr sz="1200" spc="20" dirty="0">
                <a:latin typeface="宋体"/>
                <a:cs typeface="宋体"/>
              </a:rPr>
              <a:t>显示</a:t>
            </a:r>
            <a:r>
              <a:rPr sz="1200" spc="10" dirty="0">
                <a:latin typeface="宋体"/>
                <a:cs typeface="宋体"/>
              </a:rPr>
              <a:t>“</a:t>
            </a:r>
            <a:r>
              <a:rPr sz="1200" spc="20" dirty="0">
                <a:latin typeface="宋体"/>
                <a:cs typeface="宋体"/>
              </a:rPr>
              <a:t>色谱图</a:t>
            </a:r>
            <a:r>
              <a:rPr sz="1200" spc="-580" dirty="0">
                <a:latin typeface="宋体"/>
                <a:cs typeface="宋体"/>
              </a:rPr>
              <a:t>”</a:t>
            </a:r>
            <a:r>
              <a:rPr sz="1200" dirty="0">
                <a:latin typeface="宋体"/>
                <a:cs typeface="宋体"/>
              </a:rPr>
              <a:t>、  “处理方法</a:t>
            </a:r>
            <a:r>
              <a:rPr sz="1200" spc="-300" dirty="0">
                <a:latin typeface="宋体"/>
                <a:cs typeface="宋体"/>
              </a:rPr>
              <a:t>”，</a:t>
            </a:r>
            <a:r>
              <a:rPr sz="1200" dirty="0">
                <a:latin typeface="宋体"/>
                <a:cs typeface="宋体"/>
              </a:rPr>
              <a:t>具体检查怎么样算一一对应上，请阅读图上的实际标注。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7622613"/>
            <a:ext cx="530034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上图演示的是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色谱图上出现了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Asp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名称是粉色字体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这就意味着标液的实际出 峰时间与数据处理之前保存的时间不一</a:t>
            </a:r>
            <a:r>
              <a:rPr sz="1200" spc="-240" dirty="0">
                <a:latin typeface="宋体"/>
                <a:cs typeface="宋体"/>
              </a:rPr>
              <a:t>致</a:t>
            </a:r>
            <a:r>
              <a:rPr sz="1200" dirty="0">
                <a:latin typeface="宋体"/>
                <a:cs typeface="宋体"/>
              </a:rPr>
              <a:t>（常见是更换了缓冲液</a:t>
            </a:r>
            <a:r>
              <a:rPr sz="1200" spc="-240" dirty="0">
                <a:latin typeface="宋体"/>
                <a:cs typeface="宋体"/>
              </a:rPr>
              <a:t>、</a:t>
            </a:r>
            <a:r>
              <a:rPr sz="1200" dirty="0">
                <a:latin typeface="宋体"/>
                <a:cs typeface="宋体"/>
              </a:rPr>
              <a:t>分离柱后会出 现；也可能是用户调整了泵</a:t>
            </a:r>
            <a:r>
              <a:rPr sz="1200" spc="-29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29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流速，分离柱</a:t>
            </a:r>
            <a:r>
              <a:rPr sz="1200" spc="10" dirty="0">
                <a:latin typeface="宋体"/>
                <a:cs typeface="宋体"/>
              </a:rPr>
              <a:t>柱</a:t>
            </a:r>
            <a:r>
              <a:rPr sz="1200" dirty="0">
                <a:latin typeface="宋体"/>
                <a:cs typeface="宋体"/>
              </a:rPr>
              <a:t>温等可能会出现这个现象</a:t>
            </a:r>
            <a:r>
              <a:rPr sz="1200" spc="-300" dirty="0">
                <a:latin typeface="宋体"/>
                <a:cs typeface="宋体"/>
              </a:rPr>
              <a:t>），</a:t>
            </a:r>
            <a:r>
              <a:rPr sz="1200" dirty="0">
                <a:latin typeface="宋体"/>
                <a:cs typeface="宋体"/>
              </a:rPr>
              <a:t>此时 需要将实际的</a:t>
            </a:r>
            <a:r>
              <a:rPr sz="1200" spc="-1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出峰时间对应到处理方法的化合物/识别</a:t>
            </a:r>
            <a:r>
              <a:rPr sz="1200" spc="-470" dirty="0">
                <a:latin typeface="宋体"/>
                <a:cs typeface="宋体"/>
              </a:rPr>
              <a:t>中</a:t>
            </a:r>
            <a:r>
              <a:rPr sz="1200" dirty="0">
                <a:latin typeface="宋体"/>
                <a:cs typeface="宋体"/>
              </a:rPr>
              <a:t>（绿色区域显示色谱图 和处理方法，处理方法中选择化合物/识别）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131368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4753353"/>
            <a:ext cx="5274564" cy="2823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985585"/>
            <a:ext cx="2784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sz="1400" dirty="0">
                <a:latin typeface="宋体"/>
                <a:cs typeface="宋体"/>
              </a:rPr>
              <a:t>5.3	对色</a:t>
            </a:r>
            <a:r>
              <a:rPr sz="1400" spc="-15" dirty="0">
                <a:latin typeface="宋体"/>
                <a:cs typeface="宋体"/>
              </a:rPr>
              <a:t>谱</a:t>
            </a:r>
            <a:r>
              <a:rPr sz="1400" dirty="0">
                <a:latin typeface="宋体"/>
                <a:cs typeface="宋体"/>
              </a:rPr>
              <a:t>图进</a:t>
            </a:r>
            <a:r>
              <a:rPr sz="1400" spc="-15" dirty="0">
                <a:latin typeface="宋体"/>
                <a:cs typeface="宋体"/>
              </a:rPr>
              <a:t>行</a:t>
            </a:r>
            <a:r>
              <a:rPr sz="1400" dirty="0">
                <a:latin typeface="宋体"/>
                <a:cs typeface="宋体"/>
              </a:rPr>
              <a:t>必要的</a:t>
            </a:r>
            <a:r>
              <a:rPr sz="1400" spc="-15" dirty="0">
                <a:latin typeface="宋体"/>
                <a:cs typeface="宋体"/>
              </a:rPr>
              <a:t>积</a:t>
            </a:r>
            <a:r>
              <a:rPr sz="1400" dirty="0">
                <a:latin typeface="宋体"/>
                <a:cs typeface="宋体"/>
              </a:rPr>
              <a:t>分处理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254573"/>
            <a:ext cx="52990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窗口还是只显</a:t>
            </a:r>
            <a:r>
              <a:rPr sz="1200" spc="-420" dirty="0">
                <a:latin typeface="宋体"/>
                <a:cs typeface="宋体"/>
              </a:rPr>
              <a:t>示</a:t>
            </a:r>
            <a:r>
              <a:rPr sz="1200" dirty="0">
                <a:latin typeface="宋体"/>
                <a:cs typeface="宋体"/>
              </a:rPr>
              <a:t>“色谱图</a:t>
            </a:r>
            <a:r>
              <a:rPr sz="1200" spc="-600" dirty="0">
                <a:latin typeface="宋体"/>
                <a:cs typeface="宋体"/>
              </a:rPr>
              <a:t>”</a:t>
            </a:r>
            <a:r>
              <a:rPr sz="1200" spc="-1019" dirty="0">
                <a:latin typeface="宋体"/>
                <a:cs typeface="宋体"/>
              </a:rPr>
              <a:t>、</a:t>
            </a:r>
            <a:r>
              <a:rPr sz="1200" dirty="0">
                <a:latin typeface="宋体"/>
                <a:cs typeface="宋体"/>
              </a:rPr>
              <a:t>“处理方法</a:t>
            </a:r>
            <a:r>
              <a:rPr sz="1200" spc="-509" dirty="0">
                <a:latin typeface="宋体"/>
                <a:cs typeface="宋体"/>
              </a:rPr>
              <a:t>”，</a:t>
            </a:r>
            <a:r>
              <a:rPr sz="1200" dirty="0">
                <a:latin typeface="宋体"/>
                <a:cs typeface="宋体"/>
              </a:rPr>
              <a:t>点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EZChrom</a:t>
            </a:r>
            <a:r>
              <a:rPr sz="1200" spc="-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积分事件/标准</a:t>
            </a:r>
            <a:r>
              <a:rPr sz="1200" spc="-42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其中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VWD1E  是只针对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VIS1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的积分处理事件；VWD1F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是只针对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VIS2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的积分处理事件。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7637853"/>
            <a:ext cx="4293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上图演示的是，对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VWD1E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添加一个积分事件，在图示区域点右键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131368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4681725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58333"/>
            <a:ext cx="5300345" cy="6197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200" dirty="0">
                <a:latin typeface="宋体"/>
                <a:cs typeface="宋体"/>
              </a:rPr>
              <a:t>在时间输入一个目标事件起作用的开始时间</a:t>
            </a:r>
            <a:r>
              <a:rPr sz="1200" spc="-470" dirty="0">
                <a:latin typeface="宋体"/>
                <a:cs typeface="宋体"/>
              </a:rPr>
              <a:t>、</a:t>
            </a:r>
            <a:r>
              <a:rPr sz="1200" dirty="0">
                <a:latin typeface="宋体"/>
                <a:cs typeface="宋体"/>
              </a:rPr>
              <a:t>事件处选择要进行的积分处理事件</a:t>
            </a:r>
            <a:endParaRPr sz="1200">
              <a:latin typeface="宋体"/>
              <a:cs typeface="宋体"/>
            </a:endParaRPr>
          </a:p>
          <a:p>
            <a:pPr marL="12700" marR="7620">
              <a:lnSpc>
                <a:spcPct val="108300"/>
              </a:lnSpc>
            </a:pPr>
            <a:r>
              <a:rPr sz="1200" dirty="0">
                <a:latin typeface="宋体"/>
                <a:cs typeface="宋体"/>
              </a:rPr>
              <a:t>（例如</a:t>
            </a:r>
            <a:r>
              <a:rPr sz="1200" spc="10" dirty="0">
                <a:latin typeface="宋体"/>
                <a:cs typeface="宋体"/>
              </a:rPr>
              <a:t>积</a:t>
            </a:r>
            <a:r>
              <a:rPr sz="1200" dirty="0">
                <a:latin typeface="宋体"/>
                <a:cs typeface="宋体"/>
              </a:rPr>
              <a:t>分关</a:t>
            </a:r>
            <a:r>
              <a:rPr sz="1200" spc="10" dirty="0">
                <a:latin typeface="宋体"/>
                <a:cs typeface="宋体"/>
              </a:rPr>
              <a:t>闭</a:t>
            </a:r>
            <a:r>
              <a:rPr sz="1200" spc="-600" dirty="0">
                <a:latin typeface="宋体"/>
                <a:cs typeface="宋体"/>
              </a:rPr>
              <a:t>）</a:t>
            </a:r>
            <a:r>
              <a:rPr sz="1200" dirty="0">
                <a:latin typeface="宋体"/>
                <a:cs typeface="宋体"/>
              </a:rPr>
              <a:t>、</a:t>
            </a:r>
            <a:r>
              <a:rPr sz="1200" spc="10" dirty="0">
                <a:latin typeface="宋体"/>
                <a:cs typeface="宋体"/>
              </a:rPr>
              <a:t>在</a:t>
            </a:r>
            <a:r>
              <a:rPr sz="1200" dirty="0">
                <a:latin typeface="宋体"/>
                <a:cs typeface="宋体"/>
              </a:rPr>
              <a:t>停止时</a:t>
            </a:r>
            <a:r>
              <a:rPr sz="1200" spc="10" dirty="0">
                <a:latin typeface="宋体"/>
                <a:cs typeface="宋体"/>
              </a:rPr>
              <a:t>间</a:t>
            </a:r>
            <a:r>
              <a:rPr sz="1200" dirty="0">
                <a:latin typeface="宋体"/>
                <a:cs typeface="宋体"/>
              </a:rPr>
              <a:t>输入</a:t>
            </a:r>
            <a:r>
              <a:rPr sz="1200" spc="10" dirty="0">
                <a:latin typeface="宋体"/>
                <a:cs typeface="宋体"/>
              </a:rPr>
              <a:t>一</a:t>
            </a:r>
            <a:r>
              <a:rPr sz="1200" dirty="0">
                <a:latin typeface="宋体"/>
                <a:cs typeface="宋体"/>
              </a:rPr>
              <a:t>个目</a:t>
            </a:r>
            <a:r>
              <a:rPr sz="1200" spc="10" dirty="0">
                <a:latin typeface="宋体"/>
                <a:cs typeface="宋体"/>
              </a:rPr>
              <a:t>标</a:t>
            </a:r>
            <a:r>
              <a:rPr sz="1200" dirty="0">
                <a:latin typeface="宋体"/>
                <a:cs typeface="宋体"/>
              </a:rPr>
              <a:t>时间终</a:t>
            </a:r>
            <a:r>
              <a:rPr sz="1200" spc="10" dirty="0">
                <a:latin typeface="宋体"/>
                <a:cs typeface="宋体"/>
              </a:rPr>
              <a:t>止</a:t>
            </a:r>
            <a:r>
              <a:rPr sz="1200" dirty="0">
                <a:latin typeface="宋体"/>
                <a:cs typeface="宋体"/>
              </a:rPr>
              <a:t>该作</a:t>
            </a:r>
            <a:r>
              <a:rPr sz="1200" spc="10" dirty="0">
                <a:latin typeface="宋体"/>
                <a:cs typeface="宋体"/>
              </a:rPr>
              <a:t>用</a:t>
            </a:r>
            <a:r>
              <a:rPr sz="1200" dirty="0">
                <a:latin typeface="宋体"/>
                <a:cs typeface="宋体"/>
              </a:rPr>
              <a:t>的结</a:t>
            </a:r>
            <a:r>
              <a:rPr sz="1200" spc="10" dirty="0">
                <a:latin typeface="宋体"/>
                <a:cs typeface="宋体"/>
              </a:rPr>
              <a:t>束</a:t>
            </a:r>
            <a:r>
              <a:rPr sz="1200" dirty="0">
                <a:latin typeface="宋体"/>
                <a:cs typeface="宋体"/>
              </a:rPr>
              <a:t>时间。依次 类推，继续添加，或者在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VWD1F</a:t>
            </a:r>
            <a:r>
              <a:rPr sz="1200" spc="-3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中添加积分事件。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6845372"/>
            <a:ext cx="3836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积分事件设置完成后，点图上红框处的“重新处理全部”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9420933"/>
            <a:ext cx="4598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上图就能看到，添加的积分事件有效了，红框区间内被禁止积分了。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4494272"/>
            <a:ext cx="5274564" cy="2351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7068308"/>
            <a:ext cx="5274564" cy="235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985585"/>
            <a:ext cx="1539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sz="1400" spc="5" dirty="0">
                <a:latin typeface="宋体"/>
                <a:cs typeface="宋体"/>
              </a:rPr>
              <a:t>5</a:t>
            </a:r>
            <a:r>
              <a:rPr sz="1400" dirty="0">
                <a:latin typeface="宋体"/>
                <a:cs typeface="宋体"/>
              </a:rPr>
              <a:t>.4	生成</a:t>
            </a:r>
            <a:r>
              <a:rPr sz="1400" spc="-15" dirty="0">
                <a:latin typeface="宋体"/>
                <a:cs typeface="宋体"/>
              </a:rPr>
              <a:t>工</a:t>
            </a:r>
            <a:r>
              <a:rPr sz="1400" dirty="0">
                <a:latin typeface="宋体"/>
                <a:cs typeface="宋体"/>
              </a:rPr>
              <a:t>作曲线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269813"/>
            <a:ext cx="4598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在上图绿色框图区域，点进样列表，在窗口中显示进样列表，如下图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7424493"/>
            <a:ext cx="53003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上图已经显示了进样列表</a:t>
            </a:r>
            <a:r>
              <a:rPr sz="1200" spc="-1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在实际进样中</a:t>
            </a:r>
            <a:r>
              <a:rPr sz="1200" spc="-1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将标样当位置样进行测试的</a:t>
            </a:r>
            <a:r>
              <a:rPr sz="1200" spc="-1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选择你 进样列表中实际的那个标样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131368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4483605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2684853"/>
            <a:ext cx="200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在样品类型选择“校正标样”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848933"/>
            <a:ext cx="52971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在运行</a:t>
            </a:r>
            <a:r>
              <a:rPr sz="1200" spc="10" dirty="0">
                <a:latin typeface="宋体"/>
                <a:cs typeface="宋体"/>
              </a:rPr>
              <a:t>类</a:t>
            </a:r>
            <a:r>
              <a:rPr sz="1200" dirty="0">
                <a:latin typeface="宋体"/>
                <a:cs typeface="宋体"/>
              </a:rPr>
              <a:t>型选</a:t>
            </a:r>
            <a:r>
              <a:rPr sz="1200" spc="10" dirty="0">
                <a:latin typeface="宋体"/>
                <a:cs typeface="宋体"/>
              </a:rPr>
              <a:t>择</a:t>
            </a:r>
            <a:r>
              <a:rPr sz="1200" dirty="0">
                <a:latin typeface="宋体"/>
                <a:cs typeface="宋体"/>
              </a:rPr>
              <a:t>“清</a:t>
            </a:r>
            <a:r>
              <a:rPr sz="1200" spc="10" dirty="0">
                <a:latin typeface="宋体"/>
                <a:cs typeface="宋体"/>
              </a:rPr>
              <a:t>除</a:t>
            </a:r>
            <a:r>
              <a:rPr sz="1200" dirty="0">
                <a:latin typeface="宋体"/>
                <a:cs typeface="宋体"/>
              </a:rPr>
              <a:t>所有校</a:t>
            </a:r>
            <a:r>
              <a:rPr sz="1200" spc="10" dirty="0">
                <a:latin typeface="宋体"/>
                <a:cs typeface="宋体"/>
              </a:rPr>
              <a:t>正</a:t>
            </a:r>
            <a:r>
              <a:rPr sz="1200" spc="-600" dirty="0">
                <a:latin typeface="宋体"/>
                <a:cs typeface="宋体"/>
              </a:rPr>
              <a:t>”</a:t>
            </a:r>
            <a:r>
              <a:rPr sz="1200" dirty="0">
                <a:latin typeface="宋体"/>
                <a:cs typeface="宋体"/>
              </a:rPr>
              <a:t>，</a:t>
            </a:r>
            <a:r>
              <a:rPr sz="1200" spc="10" dirty="0">
                <a:latin typeface="宋体"/>
                <a:cs typeface="宋体"/>
              </a:rPr>
              <a:t>检</a:t>
            </a:r>
            <a:r>
              <a:rPr sz="1200" dirty="0">
                <a:latin typeface="宋体"/>
                <a:cs typeface="宋体"/>
              </a:rPr>
              <a:t>查级</a:t>
            </a:r>
            <a:r>
              <a:rPr sz="1200" spc="10" dirty="0">
                <a:latin typeface="宋体"/>
                <a:cs typeface="宋体"/>
              </a:rPr>
              <a:t>别</a:t>
            </a:r>
            <a:r>
              <a:rPr sz="1200" dirty="0">
                <a:latin typeface="宋体"/>
                <a:cs typeface="宋体"/>
              </a:rPr>
              <a:t>处是“</a:t>
            </a:r>
            <a:r>
              <a:rPr sz="1200" spc="10" dirty="0">
                <a:latin typeface="宋体"/>
                <a:cs typeface="宋体"/>
              </a:rPr>
              <a:t>1</a:t>
            </a:r>
            <a:r>
              <a:rPr sz="1200" spc="-600" dirty="0">
                <a:latin typeface="宋体"/>
                <a:cs typeface="宋体"/>
              </a:rPr>
              <a:t>”</a:t>
            </a:r>
            <a:r>
              <a:rPr sz="1200" dirty="0">
                <a:latin typeface="宋体"/>
                <a:cs typeface="宋体"/>
              </a:rPr>
              <a:t>，</a:t>
            </a:r>
            <a:r>
              <a:rPr sz="1200" spc="10" dirty="0">
                <a:latin typeface="宋体"/>
                <a:cs typeface="宋体"/>
              </a:rPr>
              <a:t>氨</a:t>
            </a:r>
            <a:r>
              <a:rPr sz="1200" dirty="0">
                <a:latin typeface="宋体"/>
                <a:cs typeface="宋体"/>
              </a:rPr>
              <a:t>基酸正</a:t>
            </a:r>
            <a:r>
              <a:rPr sz="1200" spc="10" dirty="0">
                <a:latin typeface="宋体"/>
                <a:cs typeface="宋体"/>
              </a:rPr>
              <a:t>常</a:t>
            </a:r>
            <a:r>
              <a:rPr sz="1200" dirty="0">
                <a:latin typeface="宋体"/>
                <a:cs typeface="宋体"/>
              </a:rPr>
              <a:t>使用的是单 点校正的计算方法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8216972"/>
            <a:ext cx="52971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选择红</a:t>
            </a:r>
            <a:r>
              <a:rPr sz="1200" spc="10" dirty="0">
                <a:latin typeface="宋体"/>
                <a:cs typeface="宋体"/>
              </a:rPr>
              <a:t>框</a:t>
            </a:r>
            <a:r>
              <a:rPr sz="1200" dirty="0">
                <a:latin typeface="宋体"/>
                <a:cs typeface="宋体"/>
              </a:rPr>
              <a:t>处</a:t>
            </a:r>
            <a:r>
              <a:rPr sz="1200" spc="-5" dirty="0">
                <a:latin typeface="宋体"/>
                <a:cs typeface="宋体"/>
              </a:rPr>
              <a:t>的</a:t>
            </a:r>
            <a:r>
              <a:rPr sz="1200" spc="10" dirty="0">
                <a:latin typeface="宋体"/>
                <a:cs typeface="宋体"/>
              </a:rPr>
              <a:t>“</a:t>
            </a:r>
            <a:r>
              <a:rPr sz="1200" dirty="0">
                <a:latin typeface="宋体"/>
                <a:cs typeface="宋体"/>
              </a:rPr>
              <a:t>重新</a:t>
            </a:r>
            <a:r>
              <a:rPr sz="1200" spc="10" dirty="0">
                <a:latin typeface="宋体"/>
                <a:cs typeface="宋体"/>
              </a:rPr>
              <a:t>处</a:t>
            </a:r>
            <a:r>
              <a:rPr sz="1200" dirty="0">
                <a:latin typeface="宋体"/>
                <a:cs typeface="宋体"/>
              </a:rPr>
              <a:t>理全</a:t>
            </a:r>
            <a:r>
              <a:rPr sz="1200" spc="-5" dirty="0">
                <a:latin typeface="宋体"/>
                <a:cs typeface="宋体"/>
              </a:rPr>
              <a:t>部</a:t>
            </a:r>
            <a:r>
              <a:rPr sz="1200" spc="-590" dirty="0">
                <a:latin typeface="宋体"/>
                <a:cs typeface="宋体"/>
              </a:rPr>
              <a:t>”</a:t>
            </a:r>
            <a:r>
              <a:rPr sz="1200" dirty="0">
                <a:latin typeface="宋体"/>
                <a:cs typeface="宋体"/>
              </a:rPr>
              <a:t>，至</a:t>
            </a:r>
            <a:r>
              <a:rPr sz="1200" spc="10" dirty="0">
                <a:latin typeface="宋体"/>
                <a:cs typeface="宋体"/>
              </a:rPr>
              <a:t>此</a:t>
            </a:r>
            <a:r>
              <a:rPr sz="1200" dirty="0">
                <a:latin typeface="宋体"/>
                <a:cs typeface="宋体"/>
              </a:rPr>
              <a:t>工作</a:t>
            </a:r>
            <a:r>
              <a:rPr sz="1200" spc="10" dirty="0">
                <a:latin typeface="宋体"/>
                <a:cs typeface="宋体"/>
              </a:rPr>
              <a:t>曲</a:t>
            </a:r>
            <a:r>
              <a:rPr sz="1200" dirty="0">
                <a:latin typeface="宋体"/>
                <a:cs typeface="宋体"/>
              </a:rPr>
              <a:t>线已经</a:t>
            </a:r>
            <a:r>
              <a:rPr sz="1200" spc="10" dirty="0">
                <a:latin typeface="宋体"/>
                <a:cs typeface="宋体"/>
              </a:rPr>
              <a:t>生</a:t>
            </a:r>
            <a:r>
              <a:rPr sz="1200" dirty="0">
                <a:latin typeface="宋体"/>
                <a:cs typeface="宋体"/>
              </a:rPr>
              <a:t>成，</a:t>
            </a:r>
            <a:r>
              <a:rPr sz="1200" spc="10" dirty="0">
                <a:latin typeface="宋体"/>
                <a:cs typeface="宋体"/>
              </a:rPr>
              <a:t>如</a:t>
            </a:r>
            <a:r>
              <a:rPr sz="1200" dirty="0">
                <a:latin typeface="宋体"/>
                <a:cs typeface="宋体"/>
              </a:rPr>
              <a:t>果下</a:t>
            </a:r>
            <a:r>
              <a:rPr sz="1200" spc="10" dirty="0">
                <a:latin typeface="宋体"/>
                <a:cs typeface="宋体"/>
              </a:rPr>
              <a:t>查</a:t>
            </a:r>
            <a:r>
              <a:rPr sz="1200" dirty="0">
                <a:latin typeface="宋体"/>
                <a:cs typeface="宋体"/>
              </a:rPr>
              <a:t>看生成的标 线，见下图操作。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928113"/>
            <a:ext cx="5274564" cy="175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2958081"/>
            <a:ext cx="5274564" cy="1857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5276084"/>
            <a:ext cx="5274564" cy="2965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59857"/>
            <a:ext cx="4914265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进入测试画面后，分别点击图上红框处</a:t>
            </a:r>
            <a:r>
              <a:rPr sz="1200" dirty="0">
                <a:latin typeface="Calibri"/>
                <a:cs typeface="Calibri"/>
              </a:rPr>
              <a:t>:1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状态—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dirty="0">
                <a:latin typeface="宋体"/>
                <a:cs typeface="宋体"/>
              </a:rPr>
              <a:t>（仪器状态</a:t>
            </a:r>
            <a:r>
              <a:rPr sz="1200" spc="-5" dirty="0">
                <a:latin typeface="宋体"/>
                <a:cs typeface="宋体"/>
              </a:rPr>
              <a:t>）</a:t>
            </a:r>
            <a:r>
              <a:rPr sz="1200" spc="-5" dirty="0">
                <a:latin typeface="Calibri"/>
                <a:cs typeface="Calibri"/>
              </a:rPr>
              <a:t>LA8080</a:t>
            </a:r>
            <a:r>
              <a:rPr sz="1200" spc="-5" dirty="0">
                <a:latin typeface="宋体"/>
                <a:cs typeface="宋体"/>
              </a:rPr>
              <a:t>—</a:t>
            </a:r>
            <a:r>
              <a:rPr sz="1200" spc="-5" dirty="0">
                <a:latin typeface="Calibri"/>
                <a:cs typeface="Calibri"/>
              </a:rPr>
              <a:t>3  </a:t>
            </a:r>
            <a:r>
              <a:rPr sz="1200" spc="-10" dirty="0">
                <a:latin typeface="Calibri"/>
                <a:cs typeface="Calibri"/>
              </a:rPr>
              <a:t>system/connect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241613"/>
            <a:ext cx="34944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上图红框处显示</a:t>
            </a:r>
            <a:r>
              <a:rPr sz="1200" spc="-375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Idle</a:t>
            </a:r>
            <a:r>
              <a:rPr sz="1200" dirty="0">
                <a:latin typeface="宋体"/>
                <a:cs typeface="宋体"/>
              </a:rPr>
              <a:t>，表明软件与仪器已经通讯上。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285484"/>
            <a:ext cx="5274564" cy="296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73573"/>
            <a:ext cx="2463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绿框窗口处，显示“校正曲线”窗口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028253"/>
            <a:ext cx="52990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处理方法窗口/化合物/识别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选择对应氨基酸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在下面校正曲线处就显示的是该 氨基酸的校正曲线。每个氨基酸有其各自的校正曲线。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087365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985585"/>
            <a:ext cx="1182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sz="1400" spc="5" dirty="0">
                <a:latin typeface="宋体"/>
                <a:cs typeface="宋体"/>
              </a:rPr>
              <a:t>5</a:t>
            </a:r>
            <a:r>
              <a:rPr sz="1400" dirty="0">
                <a:latin typeface="宋体"/>
                <a:cs typeface="宋体"/>
              </a:rPr>
              <a:t>.5	输出</a:t>
            </a:r>
            <a:r>
              <a:rPr sz="1400" spc="-15" dirty="0">
                <a:latin typeface="宋体"/>
                <a:cs typeface="宋体"/>
              </a:rPr>
              <a:t>报</a:t>
            </a:r>
            <a:r>
              <a:rPr sz="1400" dirty="0">
                <a:latin typeface="宋体"/>
                <a:cs typeface="宋体"/>
              </a:rPr>
              <a:t>告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269813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点红框处的“报告”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7424493"/>
            <a:ext cx="52990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</a:t>
            </a:r>
            <a:r>
              <a:rPr sz="1200" spc="-12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确认红框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处的预览报告是上图的模式</a:t>
            </a:r>
            <a:r>
              <a:rPr sz="1200" spc="-12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选择某一个数</a:t>
            </a:r>
            <a:r>
              <a:rPr sz="1200" spc="-120" dirty="0">
                <a:latin typeface="宋体"/>
                <a:cs typeface="宋体"/>
              </a:rPr>
              <a:t>据</a:t>
            </a:r>
            <a:r>
              <a:rPr sz="1200" dirty="0">
                <a:latin typeface="宋体"/>
                <a:cs typeface="宋体"/>
              </a:rPr>
              <a:t>“进样</a:t>
            </a:r>
            <a:r>
              <a:rPr sz="1200" spc="-120" dirty="0">
                <a:latin typeface="宋体"/>
                <a:cs typeface="宋体"/>
              </a:rPr>
              <a:t>”</a:t>
            </a:r>
            <a:r>
              <a:rPr sz="1200" dirty="0">
                <a:latin typeface="宋体"/>
                <a:cs typeface="宋体"/>
              </a:rPr>
              <a:t>这个地 方点击数据，双击红框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处理的报告模板{LA8080（CalcMol.rdl）}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131368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4483605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2882973"/>
            <a:ext cx="2387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报告模板{LA8080（CalcMol.rdl）}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6052893"/>
            <a:ext cx="4902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上图就能看到已经选择的这个数据的报告，这个是查看的单个数据的报告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9207573"/>
            <a:ext cx="53003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</a:t>
            </a:r>
            <a:r>
              <a:rPr sz="1200" spc="10" dirty="0">
                <a:latin typeface="宋体"/>
                <a:cs typeface="宋体"/>
              </a:rPr>
              <a:t>是</a:t>
            </a:r>
            <a:r>
              <a:rPr sz="1200" dirty="0">
                <a:latin typeface="宋体"/>
                <a:cs typeface="宋体"/>
              </a:rPr>
              <a:t>选中</a:t>
            </a:r>
            <a:r>
              <a:rPr sz="1200" spc="10" dirty="0">
                <a:latin typeface="宋体"/>
                <a:cs typeface="宋体"/>
              </a:rPr>
              <a:t>了</a:t>
            </a:r>
            <a:r>
              <a:rPr sz="1200" dirty="0">
                <a:latin typeface="宋体"/>
                <a:cs typeface="宋体"/>
              </a:rPr>
              <a:t>一</a:t>
            </a:r>
            <a:r>
              <a:rPr sz="1200" spc="10" dirty="0">
                <a:latin typeface="宋体"/>
                <a:cs typeface="宋体"/>
              </a:rPr>
              <a:t>批</a:t>
            </a:r>
            <a:r>
              <a:rPr sz="1200" dirty="0">
                <a:latin typeface="宋体"/>
                <a:cs typeface="宋体"/>
              </a:rPr>
              <a:t>数</a:t>
            </a:r>
            <a:r>
              <a:rPr sz="1200" spc="10" dirty="0">
                <a:latin typeface="宋体"/>
                <a:cs typeface="宋体"/>
              </a:rPr>
              <a:t>据</a:t>
            </a:r>
            <a:r>
              <a:rPr sz="1200" dirty="0">
                <a:latin typeface="宋体"/>
                <a:cs typeface="宋体"/>
              </a:rPr>
              <a:t>，然</a:t>
            </a:r>
            <a:r>
              <a:rPr sz="1200" spc="10" dirty="0">
                <a:latin typeface="宋体"/>
                <a:cs typeface="宋体"/>
              </a:rPr>
              <a:t>后</a:t>
            </a:r>
            <a:r>
              <a:rPr sz="1200" dirty="0">
                <a:latin typeface="宋体"/>
                <a:cs typeface="宋体"/>
              </a:rPr>
              <a:t>双击</a:t>
            </a:r>
            <a:r>
              <a:rPr sz="1200" spc="10" dirty="0">
                <a:latin typeface="宋体"/>
                <a:cs typeface="宋体"/>
              </a:rPr>
              <a:t>报</a:t>
            </a:r>
            <a:r>
              <a:rPr sz="1200" dirty="0">
                <a:latin typeface="宋体"/>
                <a:cs typeface="宋体"/>
              </a:rPr>
              <a:t>告</a:t>
            </a:r>
            <a:r>
              <a:rPr sz="1200" spc="10" dirty="0">
                <a:latin typeface="宋体"/>
                <a:cs typeface="宋体"/>
              </a:rPr>
              <a:t>模</a:t>
            </a:r>
            <a:r>
              <a:rPr sz="1200" dirty="0">
                <a:latin typeface="宋体"/>
                <a:cs typeface="宋体"/>
              </a:rPr>
              <a:t>板{</a:t>
            </a:r>
            <a:r>
              <a:rPr sz="1200" spc="10" dirty="0">
                <a:latin typeface="宋体"/>
                <a:cs typeface="宋体"/>
              </a:rPr>
              <a:t>L</a:t>
            </a:r>
            <a:r>
              <a:rPr sz="1200" dirty="0">
                <a:latin typeface="宋体"/>
                <a:cs typeface="宋体"/>
              </a:rPr>
              <a:t>A8080（CalcMol.rd</a:t>
            </a:r>
            <a:r>
              <a:rPr sz="1200" spc="10" dirty="0">
                <a:latin typeface="宋体"/>
                <a:cs typeface="宋体"/>
              </a:rPr>
              <a:t>l）</a:t>
            </a:r>
            <a:r>
              <a:rPr sz="1200" dirty="0">
                <a:latin typeface="宋体"/>
                <a:cs typeface="宋体"/>
              </a:rPr>
              <a:t>}，</a:t>
            </a:r>
            <a:r>
              <a:rPr sz="1200" spc="10" dirty="0">
                <a:latin typeface="宋体"/>
                <a:cs typeface="宋体"/>
              </a:rPr>
              <a:t>这</a:t>
            </a:r>
            <a:r>
              <a:rPr sz="1200" dirty="0">
                <a:latin typeface="宋体"/>
                <a:cs typeface="宋体"/>
              </a:rPr>
              <a:t>样查 看的就选择的这一批的数据报告，但是报告还是一个数据一份报告的。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955545"/>
            <a:ext cx="4352544" cy="1903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3096765"/>
            <a:ext cx="5274564" cy="2967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6266684"/>
            <a:ext cx="5274564" cy="2965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58333"/>
            <a:ext cx="52990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无论是批量预览的报告或者是单个数据预览的报告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在需要进行数据打印时</a:t>
            </a:r>
            <a:r>
              <a:rPr sz="1200" spc="-2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均 点击上图的红框处的打印机，选择对应的打印机，输出即可。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241613"/>
            <a:ext cx="3074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上图选择的是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PDF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虚拟打印输出成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PDF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文件。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285484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80" y="854284"/>
            <a:ext cx="5300345" cy="85026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spc="-5" dirty="0">
                <a:latin typeface="宋体"/>
                <a:cs typeface="宋体"/>
              </a:rPr>
              <a:t>六．</a:t>
            </a:r>
            <a:r>
              <a:rPr sz="1600" spc="-10" dirty="0">
                <a:latin typeface="宋体"/>
                <a:cs typeface="宋体"/>
              </a:rPr>
              <a:t> </a:t>
            </a:r>
            <a:r>
              <a:rPr sz="1600" spc="-5" dirty="0">
                <a:latin typeface="宋体"/>
                <a:cs typeface="宋体"/>
              </a:rPr>
              <a:t>数据</a:t>
            </a:r>
            <a:r>
              <a:rPr sz="1600" spc="5" dirty="0">
                <a:latin typeface="宋体"/>
                <a:cs typeface="宋体"/>
              </a:rPr>
              <a:t>处</a:t>
            </a:r>
            <a:r>
              <a:rPr sz="1600" spc="-5" dirty="0">
                <a:latin typeface="宋体"/>
                <a:cs typeface="宋体"/>
              </a:rPr>
              <a:t>理</a:t>
            </a:r>
            <a:r>
              <a:rPr sz="1600" spc="5" dirty="0">
                <a:latin typeface="宋体"/>
                <a:cs typeface="宋体"/>
              </a:rPr>
              <a:t>方</a:t>
            </a:r>
            <a:r>
              <a:rPr sz="1600" spc="-5" dirty="0">
                <a:latin typeface="宋体"/>
                <a:cs typeface="宋体"/>
              </a:rPr>
              <a:t>法中引</a:t>
            </a:r>
            <a:r>
              <a:rPr sz="1600" spc="5" dirty="0">
                <a:latin typeface="宋体"/>
                <a:cs typeface="宋体"/>
              </a:rPr>
              <a:t>入</a:t>
            </a:r>
            <a:r>
              <a:rPr sz="1600" spc="-5" dirty="0">
                <a:latin typeface="宋体"/>
                <a:cs typeface="宋体"/>
              </a:rPr>
              <a:t>组分</a:t>
            </a:r>
            <a:r>
              <a:rPr sz="1600" spc="5" dirty="0">
                <a:latin typeface="宋体"/>
                <a:cs typeface="宋体"/>
              </a:rPr>
              <a:t>重</a:t>
            </a:r>
            <a:r>
              <a:rPr sz="1600" spc="-5" dirty="0">
                <a:latin typeface="宋体"/>
                <a:cs typeface="宋体"/>
              </a:rPr>
              <a:t>量再计</a:t>
            </a:r>
            <a:r>
              <a:rPr sz="1600" spc="5" dirty="0">
                <a:latin typeface="宋体"/>
                <a:cs typeface="宋体"/>
              </a:rPr>
              <a:t>算</a:t>
            </a:r>
            <a:r>
              <a:rPr sz="1600" spc="-5" dirty="0">
                <a:latin typeface="宋体"/>
                <a:cs typeface="宋体"/>
              </a:rPr>
              <a:t>的方法</a:t>
            </a:r>
            <a:endParaRPr sz="1600">
              <a:latin typeface="宋体"/>
              <a:cs typeface="宋体"/>
            </a:endParaRPr>
          </a:p>
          <a:p>
            <a:pPr marL="12700" marR="5080" indent="304800">
              <a:lnSpc>
                <a:spcPct val="108300"/>
              </a:lnSpc>
              <a:spcBef>
                <a:spcPts val="560"/>
              </a:spcBef>
            </a:pPr>
            <a:r>
              <a:rPr sz="1200" dirty="0">
                <a:latin typeface="宋体"/>
                <a:cs typeface="宋体"/>
              </a:rPr>
              <a:t>这步操作对于用户来说</a:t>
            </a:r>
            <a:r>
              <a:rPr sz="1200" spc="-1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可以忽略</a:t>
            </a:r>
            <a:r>
              <a:rPr sz="1200" spc="-15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因为工程师在初次安装时</a:t>
            </a:r>
            <a:r>
              <a:rPr sz="1200" spc="-16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将你数据处 理方法中这个部分都已经设置好了，这个可以不作为用户需要掌握项。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666053"/>
            <a:ext cx="444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将上图红框内的两个文件，复制到新建项目的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Methods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这个文件下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7835972"/>
            <a:ext cx="429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在项目的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Methods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这个文件夹下，已经存在了红框内的两个文件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170992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4879845"/>
            <a:ext cx="5274564" cy="296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58333"/>
            <a:ext cx="530225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进入数据处理软件</a:t>
            </a:r>
            <a:r>
              <a:rPr sz="1200" spc="-55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打开数据处理方法</a:t>
            </a:r>
            <a:r>
              <a:rPr sz="1200" spc="-55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依次点</a:t>
            </a:r>
            <a:r>
              <a:rPr sz="1200" spc="-280" dirty="0">
                <a:latin typeface="宋体"/>
                <a:cs typeface="宋体"/>
              </a:rPr>
              <a:t>：1</a:t>
            </a:r>
            <a:r>
              <a:rPr sz="1200" spc="-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选择该数据处理方法——2</a:t>
            </a:r>
            <a:r>
              <a:rPr sz="1200" spc="-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绿 框窗口显示</a:t>
            </a:r>
            <a:r>
              <a:rPr sz="1200" spc="-22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选择显</a:t>
            </a:r>
            <a:r>
              <a:rPr sz="1200" spc="-220" dirty="0">
                <a:latin typeface="宋体"/>
                <a:cs typeface="宋体"/>
              </a:rPr>
              <a:t>示</a:t>
            </a:r>
            <a:r>
              <a:rPr sz="1200" dirty="0">
                <a:latin typeface="宋体"/>
                <a:cs typeface="宋体"/>
              </a:rPr>
              <a:t>“处理方法</a:t>
            </a:r>
            <a:r>
              <a:rPr sz="1200" spc="-55" dirty="0">
                <a:latin typeface="宋体"/>
                <a:cs typeface="宋体"/>
              </a:rPr>
              <a:t>”——3</a:t>
            </a:r>
            <a:r>
              <a:rPr sz="1200" spc="-4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选择工具/自定义计</a:t>
            </a:r>
            <a:r>
              <a:rPr sz="1200" spc="-220" dirty="0">
                <a:latin typeface="宋体"/>
                <a:cs typeface="宋体"/>
              </a:rPr>
              <a:t>算</a:t>
            </a:r>
            <a:r>
              <a:rPr sz="1200" spc="-35" dirty="0">
                <a:latin typeface="宋体"/>
                <a:cs typeface="宋体"/>
              </a:rPr>
              <a:t>（CC）——4 </a:t>
            </a:r>
            <a:r>
              <a:rPr sz="1200" dirty="0">
                <a:latin typeface="宋体"/>
                <a:cs typeface="宋体"/>
              </a:rPr>
              <a:t>选 择“关联的文件”——5</a:t>
            </a:r>
            <a:r>
              <a:rPr sz="1200" spc="-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选择“浏览”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439733"/>
            <a:ext cx="3378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选择上图红框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处的这个文件，点红框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处的打开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483605"/>
            <a:ext cx="5274564" cy="296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73573"/>
            <a:ext cx="398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确认红框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处该文件已经被选中，点击红框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处的保存方法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043493"/>
            <a:ext cx="414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点击红框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处的“处理</a:t>
            </a:r>
            <a:r>
              <a:rPr sz="1200" spc="-300" dirty="0">
                <a:latin typeface="宋体"/>
                <a:cs typeface="宋体"/>
              </a:rPr>
              <a:t>”，</a:t>
            </a:r>
            <a:r>
              <a:rPr sz="1200" dirty="0">
                <a:latin typeface="宋体"/>
                <a:cs typeface="宋体"/>
              </a:rPr>
              <a:t>点击红框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处的“启动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CC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编辑器”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087365"/>
            <a:ext cx="5274564" cy="2967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73573"/>
            <a:ext cx="1854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点上图红框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处的“浏览”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028253"/>
            <a:ext cx="5300345" cy="4216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dirty="0">
                <a:latin typeface="宋体"/>
                <a:cs typeface="宋体"/>
              </a:rPr>
              <a:t>依次点击上图</a:t>
            </a:r>
            <a:r>
              <a:rPr sz="1200" spc="-235" dirty="0">
                <a:latin typeface="宋体"/>
                <a:cs typeface="宋体"/>
              </a:rPr>
              <a:t>：1</a:t>
            </a:r>
            <a:r>
              <a:rPr sz="1200" spc="-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路径浏览到前面拷贝两个文件所在项目于的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Methods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文件夹—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宋体"/>
                <a:cs typeface="宋体"/>
              </a:rPr>
              <a:t>—2</a:t>
            </a:r>
            <a:r>
              <a:rPr sz="1200" spc="-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选中红框</a:t>
            </a:r>
            <a:r>
              <a:rPr sz="1200" spc="-3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处的文件——3 点击“打开”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087365"/>
            <a:ext cx="5274564" cy="2967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73573"/>
            <a:ext cx="444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上图确认红框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处的路径是正确的——点红框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处的“检查文件”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7043493"/>
            <a:ext cx="2463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显示检查成功，点确定，关闭该窗口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4087365"/>
            <a:ext cx="5274564" cy="29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873573"/>
            <a:ext cx="3226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再次保存方法，至此组分重量再计算设置完毕。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811" y="91744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968731"/>
            <a:ext cx="5376545" cy="200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宋体"/>
                <a:cs typeface="宋体"/>
              </a:rPr>
              <a:t>二．</a:t>
            </a:r>
            <a:r>
              <a:rPr sz="1600" spc="200" dirty="0">
                <a:latin typeface="宋体"/>
                <a:cs typeface="宋体"/>
              </a:rPr>
              <a:t> </a:t>
            </a:r>
            <a:r>
              <a:rPr sz="1600" spc="-5" dirty="0">
                <a:latin typeface="宋体"/>
                <a:cs typeface="宋体"/>
              </a:rPr>
              <a:t>更换试</a:t>
            </a:r>
            <a:r>
              <a:rPr sz="1600" spc="5" dirty="0">
                <a:latin typeface="宋体"/>
                <a:cs typeface="宋体"/>
              </a:rPr>
              <a:t>剂</a:t>
            </a:r>
            <a:r>
              <a:rPr sz="1600" spc="-5" dirty="0">
                <a:latin typeface="宋体"/>
                <a:cs typeface="宋体"/>
              </a:rPr>
              <a:t>、鼓</a:t>
            </a:r>
            <a:r>
              <a:rPr sz="1600" spc="5" dirty="0">
                <a:latin typeface="宋体"/>
                <a:cs typeface="宋体"/>
              </a:rPr>
              <a:t>氮</a:t>
            </a:r>
            <a:r>
              <a:rPr sz="1600" spc="-5" dirty="0">
                <a:latin typeface="宋体"/>
                <a:cs typeface="宋体"/>
              </a:rPr>
              <a:t>气和泵</a:t>
            </a:r>
            <a:r>
              <a:rPr sz="1600" spc="-409" dirty="0">
                <a:latin typeface="宋体"/>
                <a:cs typeface="宋体"/>
              </a:rPr>
              <a:t> </a:t>
            </a:r>
            <a:r>
              <a:rPr sz="1600" dirty="0">
                <a:latin typeface="宋体"/>
                <a:cs typeface="宋体"/>
              </a:rPr>
              <a:t>1,2</a:t>
            </a:r>
            <a:r>
              <a:rPr sz="1600" spc="-400" dirty="0">
                <a:latin typeface="宋体"/>
                <a:cs typeface="宋体"/>
              </a:rPr>
              <a:t> </a:t>
            </a:r>
            <a:r>
              <a:rPr sz="1600" spc="390" dirty="0">
                <a:latin typeface="宋体"/>
                <a:cs typeface="宋体"/>
              </a:rPr>
              <a:t>的</a:t>
            </a:r>
            <a:r>
              <a:rPr sz="1600" dirty="0">
                <a:latin typeface="宋体"/>
                <a:cs typeface="宋体"/>
              </a:rPr>
              <a:t>purge</a:t>
            </a:r>
            <a:endParaRPr sz="1600">
              <a:latin typeface="宋体"/>
              <a:cs typeface="宋体"/>
            </a:endParaRPr>
          </a:p>
          <a:p>
            <a:pPr marL="318770">
              <a:lnSpc>
                <a:spcPct val="100000"/>
              </a:lnSpc>
              <a:spcBef>
                <a:spcPts val="1240"/>
              </a:spcBef>
            </a:pP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这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步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操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作根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据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实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际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情况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进</a:t>
            </a:r>
            <a:r>
              <a:rPr sz="1200" b="1" spc="-10" dirty="0">
                <a:solidFill>
                  <a:srgbClr val="FF0000"/>
                </a:solidFill>
                <a:latin typeface="宋体"/>
                <a:cs typeface="宋体"/>
              </a:rPr>
              <a:t>行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如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果未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进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行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该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步的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任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何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操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作</a:t>
            </a:r>
            <a:r>
              <a:rPr sz="1200" b="1" spc="-30" dirty="0">
                <a:solidFill>
                  <a:srgbClr val="FF0000"/>
                </a:solidFill>
                <a:latin typeface="宋体"/>
                <a:cs typeface="宋体"/>
              </a:rPr>
              <a:t>，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这一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步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直接</a:t>
            </a:r>
            <a:r>
              <a:rPr sz="1200" b="1" spc="5" dirty="0">
                <a:solidFill>
                  <a:srgbClr val="FF0000"/>
                </a:solidFill>
                <a:latin typeface="宋体"/>
                <a:cs typeface="宋体"/>
              </a:rPr>
              <a:t>忽</a:t>
            </a:r>
            <a:r>
              <a:rPr sz="1200" b="1" spc="-10" dirty="0">
                <a:solidFill>
                  <a:srgbClr val="FF0000"/>
                </a:solidFill>
                <a:latin typeface="宋体"/>
                <a:cs typeface="宋体"/>
              </a:rPr>
              <a:t>略</a:t>
            </a:r>
            <a:r>
              <a:rPr sz="1200" b="1" spc="-5" dirty="0">
                <a:solidFill>
                  <a:srgbClr val="FF0000"/>
                </a:solidFill>
                <a:latin typeface="宋体"/>
                <a:cs typeface="宋体"/>
              </a:rPr>
              <a:t>。</a:t>
            </a:r>
            <a:endParaRPr sz="1200">
              <a:latin typeface="宋体"/>
              <a:cs typeface="宋体"/>
            </a:endParaRPr>
          </a:p>
          <a:p>
            <a:pPr marL="281940" lvl="1" indent="-269875">
              <a:lnSpc>
                <a:spcPct val="100000"/>
              </a:lnSpc>
              <a:spcBef>
                <a:spcPts val="755"/>
              </a:spcBef>
              <a:buFont typeface="Calibri"/>
              <a:buAutoNum type="arabicPeriod"/>
              <a:tabLst>
                <a:tab pos="282575" algn="l"/>
              </a:tabLst>
            </a:pPr>
            <a:r>
              <a:rPr sz="1200" dirty="0">
                <a:latin typeface="宋体"/>
                <a:cs typeface="宋体"/>
              </a:rPr>
              <a:t>试剂用完或者不能满足你这一次测试的需要量时，需要更换试剂；</a:t>
            </a:r>
            <a:endParaRPr sz="1200">
              <a:latin typeface="宋体"/>
              <a:cs typeface="宋体"/>
            </a:endParaRPr>
          </a:p>
          <a:p>
            <a:pPr marL="281940" lvl="1" indent="-269875">
              <a:lnSpc>
                <a:spcPct val="100000"/>
              </a:lnSpc>
              <a:spcBef>
                <a:spcPts val="770"/>
              </a:spcBef>
              <a:buFont typeface="Calibri"/>
              <a:buAutoNum type="arabicPeriod"/>
              <a:tabLst>
                <a:tab pos="282575" algn="l"/>
              </a:tabLst>
            </a:pPr>
            <a:r>
              <a:rPr sz="1200" dirty="0">
                <a:latin typeface="宋体"/>
                <a:cs typeface="宋体"/>
              </a:rPr>
              <a:t>在打开过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R1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或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285" dirty="0">
                <a:latin typeface="宋体"/>
                <a:cs typeface="宋体"/>
              </a:rPr>
              <a:t>和</a:t>
            </a:r>
            <a:r>
              <a:rPr sz="1200" dirty="0">
                <a:latin typeface="Calibri"/>
                <a:cs typeface="Calibri"/>
              </a:rPr>
              <a:t>R2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瓶盖或者更换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R1</a:t>
            </a:r>
            <a:r>
              <a:rPr sz="1200" dirty="0">
                <a:latin typeface="宋体"/>
                <a:cs typeface="宋体"/>
              </a:rPr>
              <a:t>，</a:t>
            </a:r>
            <a:r>
              <a:rPr sz="1200" dirty="0">
                <a:latin typeface="Calibri"/>
                <a:cs typeface="Calibri"/>
              </a:rPr>
              <a:t>R2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后，需要进行鼓氮气操作；</a:t>
            </a:r>
            <a:endParaRPr sz="1200">
              <a:latin typeface="宋体"/>
              <a:cs typeface="宋体"/>
            </a:endParaRPr>
          </a:p>
          <a:p>
            <a:pPr marL="281940" lvl="1" indent="-269875">
              <a:lnSpc>
                <a:spcPct val="100000"/>
              </a:lnSpc>
              <a:spcBef>
                <a:spcPts val="755"/>
              </a:spcBef>
              <a:buFont typeface="Calibri"/>
              <a:buAutoNum type="arabicPeriod"/>
              <a:tabLst>
                <a:tab pos="282575" algn="l"/>
              </a:tabLst>
            </a:pPr>
            <a:r>
              <a:rPr sz="1200" dirty="0">
                <a:latin typeface="宋体"/>
                <a:cs typeface="宋体"/>
              </a:rPr>
              <a:t>只要更换了试剂，均需要进行对应泵的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spc="-5" dirty="0">
                <a:latin typeface="Calibri"/>
                <a:cs typeface="Calibri"/>
              </a:rPr>
              <a:t>purge</a:t>
            </a:r>
            <a:r>
              <a:rPr sz="1200" dirty="0">
                <a:latin typeface="宋体"/>
                <a:cs typeface="宋体"/>
              </a:rPr>
              <a:t>。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457200" algn="l"/>
              </a:tabLst>
            </a:pPr>
            <a:r>
              <a:rPr sz="1400" dirty="0">
                <a:latin typeface="宋体"/>
                <a:cs typeface="宋体"/>
              </a:rPr>
              <a:t>2.1	更换</a:t>
            </a:r>
            <a:r>
              <a:rPr sz="1400" spc="-15" dirty="0">
                <a:latin typeface="宋体"/>
                <a:cs typeface="宋体"/>
              </a:rPr>
              <a:t>试</a:t>
            </a:r>
            <a:r>
              <a:rPr sz="1400" dirty="0">
                <a:latin typeface="宋体"/>
                <a:cs typeface="宋体"/>
              </a:rPr>
              <a:t>剂，</a:t>
            </a:r>
            <a:endParaRPr sz="1400">
              <a:latin typeface="宋体"/>
              <a:cs typeface="宋体"/>
            </a:endParaRPr>
          </a:p>
          <a:p>
            <a:pPr marL="317500">
              <a:lnSpc>
                <a:spcPct val="100000"/>
              </a:lnSpc>
              <a:spcBef>
                <a:spcPts val="730"/>
              </a:spcBef>
            </a:pPr>
            <a:r>
              <a:rPr sz="1200" dirty="0">
                <a:latin typeface="宋体"/>
                <a:cs typeface="宋体"/>
              </a:rPr>
              <a:t>对于更换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R1，R2</a:t>
            </a:r>
            <a:r>
              <a:rPr sz="1200" spc="-3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时，需要进行仪器操作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559373"/>
            <a:ext cx="1244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按下箭头处的开关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6723453"/>
            <a:ext cx="53003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指示灯亮器</a:t>
            </a:r>
            <a:r>
              <a:rPr sz="1200" spc="-25" dirty="0">
                <a:latin typeface="宋体"/>
                <a:cs typeface="宋体"/>
              </a:rPr>
              <a:t>，</a:t>
            </a:r>
            <a:r>
              <a:rPr sz="1200" spc="-25" dirty="0">
                <a:latin typeface="Calibri"/>
                <a:cs typeface="Calibri"/>
              </a:rPr>
              <a:t>R1</a:t>
            </a:r>
            <a:r>
              <a:rPr sz="1200" spc="-25" dirty="0">
                <a:latin typeface="宋体"/>
                <a:cs typeface="宋体"/>
              </a:rPr>
              <a:t>，</a:t>
            </a:r>
            <a:r>
              <a:rPr sz="1200" spc="-25" dirty="0">
                <a:latin typeface="Calibri"/>
                <a:cs typeface="Calibri"/>
              </a:rPr>
              <a:t>R2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瓶内的氮气会排空</a:t>
            </a:r>
            <a:r>
              <a:rPr sz="1200" spc="-7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在显示的压力基本是</a:t>
            </a:r>
            <a:r>
              <a:rPr sz="1200" spc="-330" dirty="0">
                <a:latin typeface="宋体"/>
                <a:cs typeface="宋体"/>
              </a:rPr>
              <a:t> </a:t>
            </a:r>
            <a:r>
              <a:rPr sz="1200" spc="-5" dirty="0">
                <a:latin typeface="Calibri"/>
                <a:cs typeface="Calibri"/>
              </a:rPr>
              <a:t>0KPa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时</a:t>
            </a:r>
            <a:r>
              <a:rPr sz="1200" spc="-75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对应更 换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R1</a:t>
            </a:r>
            <a:r>
              <a:rPr sz="1200" dirty="0">
                <a:latin typeface="宋体"/>
                <a:cs typeface="宋体"/>
              </a:rPr>
              <a:t>（茚三酮</a:t>
            </a:r>
            <a:r>
              <a:rPr sz="1200" spc="-600" dirty="0">
                <a:latin typeface="宋体"/>
                <a:cs typeface="宋体"/>
              </a:rPr>
              <a:t>）</a:t>
            </a:r>
            <a:r>
              <a:rPr sz="1200" dirty="0">
                <a:latin typeface="宋体"/>
                <a:cs typeface="宋体"/>
              </a:rPr>
              <a:t>、</a:t>
            </a:r>
            <a:r>
              <a:rPr sz="1200" dirty="0">
                <a:latin typeface="Calibri"/>
                <a:cs typeface="Calibri"/>
              </a:rPr>
              <a:t>R2</a:t>
            </a:r>
            <a:r>
              <a:rPr sz="1200" dirty="0">
                <a:latin typeface="宋体"/>
                <a:cs typeface="宋体"/>
              </a:rPr>
              <a:t>（茚三酮缓冲液</a:t>
            </a:r>
            <a:r>
              <a:rPr sz="1200" spc="-600" dirty="0">
                <a:latin typeface="宋体"/>
                <a:cs typeface="宋体"/>
              </a:rPr>
              <a:t>）</a:t>
            </a:r>
            <a:r>
              <a:rPr sz="1200" dirty="0">
                <a:latin typeface="宋体"/>
                <a:cs typeface="宋体"/>
              </a:rPr>
              <a:t>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8506533"/>
            <a:ext cx="5299075" cy="4216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dirty="0">
                <a:latin typeface="宋体"/>
                <a:cs typeface="宋体"/>
              </a:rPr>
              <a:t>更换完成后，需要再按一次上图红色箭头的按钮，使指示灯熄灭，此时</a:t>
            </a:r>
            <a:r>
              <a:rPr sz="1200" spc="-85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R1</a:t>
            </a:r>
            <a:r>
              <a:rPr sz="1200" dirty="0">
                <a:latin typeface="宋体"/>
                <a:cs typeface="宋体"/>
              </a:rPr>
              <a:t>，</a:t>
            </a:r>
            <a:r>
              <a:rPr sz="1200" dirty="0">
                <a:latin typeface="Calibri"/>
                <a:cs typeface="Calibri"/>
              </a:rPr>
              <a:t>R2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宋体"/>
                <a:cs typeface="宋体"/>
              </a:rPr>
              <a:t>瓶内重新开始充入氮气。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2811" y="3029709"/>
            <a:ext cx="1679448" cy="1502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4828028"/>
            <a:ext cx="1264920" cy="1865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811" y="7184132"/>
            <a:ext cx="1472184" cy="1316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985585"/>
            <a:ext cx="2871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sz="1400" dirty="0">
                <a:latin typeface="宋体"/>
                <a:cs typeface="宋体"/>
              </a:rPr>
              <a:t>2.2	更</a:t>
            </a:r>
            <a:r>
              <a:rPr sz="1400" spc="345" dirty="0">
                <a:latin typeface="宋体"/>
                <a:cs typeface="宋体"/>
              </a:rPr>
              <a:t>换</a:t>
            </a:r>
            <a:r>
              <a:rPr sz="1400" spc="-5" dirty="0">
                <a:latin typeface="宋体"/>
                <a:cs typeface="宋体"/>
              </a:rPr>
              <a:t>R1，R2</a:t>
            </a:r>
            <a:r>
              <a:rPr sz="1400" spc="-395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后需要</a:t>
            </a:r>
            <a:r>
              <a:rPr sz="1400" spc="-15" dirty="0">
                <a:latin typeface="宋体"/>
                <a:cs typeface="宋体"/>
              </a:rPr>
              <a:t>重</a:t>
            </a:r>
            <a:r>
              <a:rPr sz="1400" dirty="0">
                <a:latin typeface="宋体"/>
                <a:cs typeface="宋体"/>
              </a:rPr>
              <a:t>新鼓</a:t>
            </a:r>
            <a:r>
              <a:rPr sz="1400" spc="-15" dirty="0">
                <a:latin typeface="宋体"/>
                <a:cs typeface="宋体"/>
              </a:rPr>
              <a:t>氮</a:t>
            </a:r>
            <a:r>
              <a:rPr sz="1400" dirty="0">
                <a:latin typeface="宋体"/>
                <a:cs typeface="宋体"/>
              </a:rPr>
              <a:t>气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3859857"/>
            <a:ext cx="5302250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1200" spc="120" dirty="0">
                <a:latin typeface="宋体"/>
                <a:cs typeface="宋体"/>
              </a:rPr>
              <a:t>依次点击上图紫</a:t>
            </a:r>
            <a:r>
              <a:rPr sz="1200" spc="130" dirty="0">
                <a:latin typeface="宋体"/>
                <a:cs typeface="宋体"/>
              </a:rPr>
              <a:t>色框</a:t>
            </a:r>
            <a:r>
              <a:rPr sz="1200" spc="120" dirty="0">
                <a:latin typeface="宋体"/>
                <a:cs typeface="宋体"/>
              </a:rPr>
              <a:t>图位</a:t>
            </a:r>
            <a:r>
              <a:rPr sz="1200" spc="114" dirty="0">
                <a:latin typeface="宋体"/>
                <a:cs typeface="宋体"/>
              </a:rPr>
              <a:t>置</a:t>
            </a:r>
            <a:r>
              <a:rPr sz="1200" dirty="0">
                <a:latin typeface="宋体"/>
                <a:cs typeface="宋体"/>
              </a:rPr>
              <a:t>：</a:t>
            </a:r>
            <a:r>
              <a:rPr sz="1200" spc="-484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120" dirty="0">
                <a:latin typeface="宋体"/>
                <a:cs typeface="宋体"/>
              </a:rPr>
              <a:t>状态</a:t>
            </a:r>
            <a:r>
              <a:rPr sz="1200" dirty="0">
                <a:latin typeface="宋体"/>
                <a:cs typeface="宋体"/>
              </a:rPr>
              <a:t>—</a:t>
            </a:r>
            <a:r>
              <a:rPr sz="1200" spc="-484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120" dirty="0">
                <a:latin typeface="宋体"/>
                <a:cs typeface="宋体"/>
              </a:rPr>
              <a:t>仪器状</a:t>
            </a:r>
            <a:r>
              <a:rPr sz="1200" spc="114" dirty="0">
                <a:latin typeface="宋体"/>
                <a:cs typeface="宋体"/>
              </a:rPr>
              <a:t>态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155" dirty="0">
                <a:latin typeface="Calibri"/>
                <a:cs typeface="Calibri"/>
              </a:rPr>
              <a:t> </a:t>
            </a:r>
            <a:r>
              <a:rPr sz="1200" spc="120" dirty="0">
                <a:latin typeface="宋体"/>
                <a:cs typeface="宋体"/>
              </a:rPr>
              <a:t>系统状</a:t>
            </a:r>
            <a:r>
              <a:rPr sz="1200" spc="130" dirty="0">
                <a:latin typeface="宋体"/>
                <a:cs typeface="宋体"/>
              </a:rPr>
              <a:t>态</a:t>
            </a:r>
            <a:r>
              <a:rPr sz="1200" dirty="0">
                <a:latin typeface="宋体"/>
                <a:cs typeface="宋体"/>
              </a:rPr>
              <a:t>—</a:t>
            </a:r>
            <a:r>
              <a:rPr sz="1200" spc="-480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N2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Gas  </a:t>
            </a:r>
            <a:r>
              <a:rPr sz="1200" spc="-10" dirty="0">
                <a:latin typeface="Calibri"/>
                <a:cs typeface="Calibri"/>
              </a:rPr>
              <a:t>Valve/Bubbling.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54" y="5968232"/>
            <a:ext cx="5300345" cy="139890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处输入</a:t>
            </a:r>
            <a:r>
              <a:rPr sz="1200" spc="-300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30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分钟，点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宋体"/>
                <a:cs typeface="宋体"/>
              </a:rPr>
              <a:t>处的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spc="-10" dirty="0">
                <a:latin typeface="Calibri"/>
                <a:cs typeface="Calibri"/>
              </a:rPr>
              <a:t>start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457200" algn="l"/>
              </a:tabLst>
            </a:pPr>
            <a:r>
              <a:rPr sz="1400" dirty="0">
                <a:latin typeface="宋体"/>
                <a:cs typeface="宋体"/>
              </a:rPr>
              <a:t>2.3	purge</a:t>
            </a:r>
            <a:r>
              <a:rPr sz="1400" spc="-365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泵的</a:t>
            </a:r>
            <a:r>
              <a:rPr sz="1400" spc="-15" dirty="0">
                <a:latin typeface="宋体"/>
                <a:cs typeface="宋体"/>
              </a:rPr>
              <a:t>各</a:t>
            </a:r>
            <a:r>
              <a:rPr sz="1400" dirty="0">
                <a:latin typeface="宋体"/>
                <a:cs typeface="宋体"/>
              </a:rPr>
              <a:t>个通道</a:t>
            </a:r>
            <a:endParaRPr sz="1400">
              <a:latin typeface="宋体"/>
              <a:cs typeface="宋体"/>
            </a:endParaRPr>
          </a:p>
          <a:p>
            <a:pPr marL="12700" marR="5080">
              <a:lnSpc>
                <a:spcPct val="185700"/>
              </a:lnSpc>
            </a:pPr>
            <a:r>
              <a:rPr sz="1400" dirty="0">
                <a:latin typeface="宋体"/>
                <a:cs typeface="宋体"/>
              </a:rPr>
              <a:t>如果更</a:t>
            </a:r>
            <a:r>
              <a:rPr sz="1400" spc="-15" dirty="0">
                <a:latin typeface="宋体"/>
                <a:cs typeface="宋体"/>
              </a:rPr>
              <a:t>换</a:t>
            </a:r>
            <a:r>
              <a:rPr sz="1400" dirty="0">
                <a:latin typeface="宋体"/>
                <a:cs typeface="宋体"/>
              </a:rPr>
              <a:t>了相</a:t>
            </a:r>
            <a:r>
              <a:rPr sz="1400" spc="-15" dirty="0">
                <a:latin typeface="宋体"/>
                <a:cs typeface="宋体"/>
              </a:rPr>
              <a:t>应的</a:t>
            </a:r>
            <a:r>
              <a:rPr sz="1400" dirty="0">
                <a:latin typeface="宋体"/>
                <a:cs typeface="宋体"/>
              </a:rPr>
              <a:t>试剂</a:t>
            </a:r>
            <a:r>
              <a:rPr sz="1400" spc="-245" dirty="0">
                <a:latin typeface="宋体"/>
                <a:cs typeface="宋体"/>
              </a:rPr>
              <a:t>，</a:t>
            </a:r>
            <a:r>
              <a:rPr sz="1400" dirty="0">
                <a:latin typeface="宋体"/>
                <a:cs typeface="宋体"/>
              </a:rPr>
              <a:t>则建议</a:t>
            </a:r>
            <a:r>
              <a:rPr sz="1400" spc="-355" dirty="0">
                <a:latin typeface="宋体"/>
                <a:cs typeface="宋体"/>
              </a:rPr>
              <a:t> </a:t>
            </a:r>
            <a:r>
              <a:rPr sz="1400" spc="-5" dirty="0">
                <a:latin typeface="宋体"/>
                <a:cs typeface="宋体"/>
              </a:rPr>
              <a:t>purge</a:t>
            </a:r>
            <a:r>
              <a:rPr sz="1400" spc="-335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下相</a:t>
            </a:r>
            <a:r>
              <a:rPr sz="1400" spc="-15" dirty="0">
                <a:latin typeface="宋体"/>
                <a:cs typeface="宋体"/>
              </a:rPr>
              <a:t>应</a:t>
            </a:r>
            <a:r>
              <a:rPr sz="1400" dirty="0">
                <a:latin typeface="宋体"/>
                <a:cs typeface="宋体"/>
              </a:rPr>
              <a:t>通道</a:t>
            </a:r>
            <a:r>
              <a:rPr sz="1400" spc="-245" dirty="0">
                <a:latin typeface="宋体"/>
                <a:cs typeface="宋体"/>
              </a:rPr>
              <a:t>，</a:t>
            </a:r>
            <a:r>
              <a:rPr sz="1400" spc="-15" dirty="0">
                <a:latin typeface="宋体"/>
                <a:cs typeface="宋体"/>
              </a:rPr>
              <a:t>避免</a:t>
            </a:r>
            <a:r>
              <a:rPr sz="1400" dirty="0">
                <a:latin typeface="宋体"/>
                <a:cs typeface="宋体"/>
              </a:rPr>
              <a:t>可能存</a:t>
            </a:r>
            <a:r>
              <a:rPr sz="1400" spc="-15" dirty="0">
                <a:latin typeface="宋体"/>
                <a:cs typeface="宋体"/>
              </a:rPr>
              <a:t>在</a:t>
            </a:r>
            <a:r>
              <a:rPr sz="1400" dirty="0">
                <a:latin typeface="宋体"/>
                <a:cs typeface="宋体"/>
              </a:rPr>
              <a:t>的 气泡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8826572"/>
            <a:ext cx="181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点击上图红框位置的</a:t>
            </a:r>
            <a:r>
              <a:rPr sz="1200" spc="-37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2811" y="1313685"/>
            <a:ext cx="4570476" cy="2570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4340349"/>
            <a:ext cx="2100072" cy="1625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811" y="7544905"/>
            <a:ext cx="2717291" cy="1246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2867733"/>
            <a:ext cx="53752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如果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B1-B6</a:t>
            </a:r>
            <a:r>
              <a:rPr sz="1200" spc="-3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全更换了则可全部勾选</a:t>
            </a:r>
            <a:r>
              <a:rPr sz="1200" spc="-5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如果只更换了部分</a:t>
            </a:r>
            <a:r>
              <a:rPr sz="1200" spc="-540" dirty="0">
                <a:latin typeface="宋体"/>
                <a:cs typeface="宋体"/>
              </a:rPr>
              <a:t>，</a:t>
            </a:r>
            <a:r>
              <a:rPr sz="1200" dirty="0">
                <a:latin typeface="宋体"/>
                <a:cs typeface="宋体"/>
              </a:rPr>
              <a:t>则只需勾选更换的通道，  依次执行红框处：1</a:t>
            </a:r>
            <a:r>
              <a:rPr sz="1200" spc="-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勾选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B1-B6—2</a:t>
            </a:r>
            <a:r>
              <a:rPr sz="1200" spc="-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Time</a:t>
            </a:r>
            <a:r>
              <a:rPr sz="1200" spc="-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4min—3 点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Start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666053"/>
            <a:ext cx="4826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按照上图提示，确认泵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处于关闭状态，打开泵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阀，见下图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7043493"/>
            <a:ext cx="3950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上图为泵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</a:t>
            </a:r>
            <a:r>
              <a:rPr sz="1200" spc="-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阀，按照圆弧箭头方向逆时针转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90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度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7511" y="8744277"/>
            <a:ext cx="2007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左图为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3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阀打开后的状态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1392" y="1002789"/>
            <a:ext cx="2182847" cy="180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3342128"/>
            <a:ext cx="3031236" cy="1287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811" y="4919469"/>
            <a:ext cx="2282952" cy="2097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811" y="7338056"/>
            <a:ext cx="2058924" cy="1572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2471493"/>
            <a:ext cx="53003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再点上图红框处的确定，泵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开始执行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2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功能，仪器自动从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B6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逐渐</a:t>
            </a:r>
            <a:r>
              <a:rPr sz="1200" spc="-2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  到</a:t>
            </a:r>
            <a:r>
              <a:rPr sz="1200" spc="-2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B1，每个通道执行</a:t>
            </a:r>
            <a:r>
              <a:rPr sz="1200" spc="-19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4</a:t>
            </a:r>
            <a:r>
              <a:rPr sz="1200" spc="-19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分钟，在执行每个通道</a:t>
            </a:r>
            <a:r>
              <a:rPr sz="1200" spc="-2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19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时要检查从脱气机和泵</a:t>
            </a:r>
            <a:r>
              <a:rPr sz="1200" spc="-19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  的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阀上的塑料管出来无气泡，否则要延长某个通道的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时间。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864173"/>
            <a:ext cx="181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点击上图红框位置的</a:t>
            </a:r>
            <a:r>
              <a:rPr sz="1200" spc="-37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7241613"/>
            <a:ext cx="398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依次执行红框处：1</a:t>
            </a:r>
            <a:r>
              <a:rPr sz="1200" spc="-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勾选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R1-R3—2</a:t>
            </a:r>
            <a:r>
              <a:rPr sz="1200" spc="-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Time</a:t>
            </a:r>
            <a:r>
              <a:rPr sz="1200" spc="-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5min—3</a:t>
            </a:r>
            <a:r>
              <a:rPr sz="1200" spc="-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点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Start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8826572"/>
            <a:ext cx="315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按照上图提示，打开泵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3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阀，见下图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2811" y="937257"/>
            <a:ext cx="3558540" cy="1540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3150105"/>
            <a:ext cx="3119628" cy="1671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811" y="5119113"/>
            <a:ext cx="2479548" cy="2092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811" y="7545320"/>
            <a:ext cx="3393948" cy="1202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3477333"/>
            <a:ext cx="3950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上图为泵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</a:t>
            </a:r>
            <a:r>
              <a:rPr sz="1200" spc="-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阀，按照圆弧箭头方向逆时针转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90</a:t>
            </a:r>
            <a:r>
              <a:rPr sz="1200" spc="-31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度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6449133"/>
            <a:ext cx="2463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上图为泵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的</a:t>
            </a:r>
            <a:r>
              <a:rPr sz="1200" spc="-32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32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阀处于打开状态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8415093"/>
            <a:ext cx="53003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宋体"/>
                <a:cs typeface="宋体"/>
              </a:rPr>
              <a:t>点击上图红框处的确定，泵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2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开始执行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24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功能，仪器自动从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R1</a:t>
            </a:r>
            <a:r>
              <a:rPr sz="1200" spc="-254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逐渐</a:t>
            </a:r>
            <a:r>
              <a:rPr sz="1200" spc="-2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  到</a:t>
            </a:r>
            <a:r>
              <a:rPr sz="1200" spc="-2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R3，每个通道执行</a:t>
            </a:r>
            <a:r>
              <a:rPr sz="1200" spc="-19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5</a:t>
            </a:r>
            <a:r>
              <a:rPr sz="1200" spc="-19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分钟，在执行每个通道</a:t>
            </a:r>
            <a:r>
              <a:rPr sz="1200" spc="-2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19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时要检查从脱气机和泵</a:t>
            </a:r>
            <a:r>
              <a:rPr sz="1200" spc="-19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1  的</a:t>
            </a:r>
            <a:r>
              <a:rPr sz="1200" spc="-31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阀上的塑料管出来无气泡，否则要延长某个通道的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purge</a:t>
            </a:r>
            <a:r>
              <a:rPr sz="1200" spc="-30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时间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1007361"/>
            <a:ext cx="2267712" cy="2395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3710937"/>
            <a:ext cx="2182367" cy="2732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6740649"/>
            <a:ext cx="4613148" cy="1623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968731"/>
            <a:ext cx="5299075" cy="1643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宋体"/>
                <a:cs typeface="宋体"/>
              </a:rPr>
              <a:t>三．</a:t>
            </a:r>
            <a:r>
              <a:rPr sz="1600" spc="200" dirty="0">
                <a:latin typeface="宋体"/>
                <a:cs typeface="宋体"/>
              </a:rPr>
              <a:t> </a:t>
            </a:r>
            <a:r>
              <a:rPr sz="1600" spc="-5" dirty="0">
                <a:latin typeface="宋体"/>
                <a:cs typeface="宋体"/>
              </a:rPr>
              <a:t>正常测</a:t>
            </a:r>
            <a:r>
              <a:rPr sz="1600" spc="5" dirty="0">
                <a:latin typeface="宋体"/>
                <a:cs typeface="宋体"/>
              </a:rPr>
              <a:t>试</a:t>
            </a:r>
            <a:r>
              <a:rPr sz="1600" spc="-5" dirty="0">
                <a:latin typeface="宋体"/>
                <a:cs typeface="宋体"/>
              </a:rPr>
              <a:t>过程</a:t>
            </a:r>
            <a:endParaRPr sz="1600">
              <a:latin typeface="宋体"/>
              <a:cs typeface="宋体"/>
            </a:endParaRPr>
          </a:p>
          <a:p>
            <a:pPr marL="317500">
              <a:lnSpc>
                <a:spcPct val="100000"/>
              </a:lnSpc>
              <a:spcBef>
                <a:spcPts val="1340"/>
              </a:spcBef>
            </a:pPr>
            <a:r>
              <a:rPr sz="1400" dirty="0">
                <a:latin typeface="宋体"/>
                <a:cs typeface="宋体"/>
              </a:rPr>
              <a:t>正常测</a:t>
            </a:r>
            <a:r>
              <a:rPr sz="1400" spc="-15" dirty="0">
                <a:latin typeface="宋体"/>
                <a:cs typeface="宋体"/>
              </a:rPr>
              <a:t>试</a:t>
            </a:r>
            <a:r>
              <a:rPr sz="1400" dirty="0">
                <a:latin typeface="宋体"/>
                <a:cs typeface="宋体"/>
              </a:rPr>
              <a:t>过程</a:t>
            </a:r>
            <a:r>
              <a:rPr sz="1400" spc="-15" dirty="0">
                <a:latin typeface="宋体"/>
                <a:cs typeface="宋体"/>
              </a:rPr>
              <a:t>包含</a:t>
            </a:r>
            <a:r>
              <a:rPr sz="1400" dirty="0">
                <a:latin typeface="宋体"/>
                <a:cs typeface="宋体"/>
              </a:rPr>
              <a:t>以下</a:t>
            </a:r>
            <a:r>
              <a:rPr sz="1400" spc="-360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5</a:t>
            </a:r>
            <a:r>
              <a:rPr sz="1400" spc="-350" dirty="0">
                <a:latin typeface="宋体"/>
                <a:cs typeface="宋体"/>
              </a:rPr>
              <a:t> </a:t>
            </a:r>
            <a:r>
              <a:rPr sz="1400" spc="-15" dirty="0">
                <a:latin typeface="宋体"/>
                <a:cs typeface="宋体"/>
              </a:rPr>
              <a:t>个</a:t>
            </a:r>
            <a:r>
              <a:rPr sz="1400" dirty="0">
                <a:latin typeface="宋体"/>
                <a:cs typeface="宋体"/>
              </a:rPr>
              <a:t>流程：</a:t>
            </a:r>
            <a:endParaRPr sz="1400">
              <a:latin typeface="宋体"/>
              <a:cs typeface="宋体"/>
            </a:endParaRPr>
          </a:p>
          <a:p>
            <a:pPr marL="12700" marR="5080">
              <a:lnSpc>
                <a:spcPct val="108300"/>
              </a:lnSpc>
              <a:spcBef>
                <a:spcPts val="655"/>
              </a:spcBef>
              <a:tabLst>
                <a:tab pos="2023745" algn="l"/>
              </a:tabLst>
            </a:pPr>
            <a:r>
              <a:rPr sz="1200" dirty="0">
                <a:latin typeface="宋体"/>
                <a:cs typeface="宋体"/>
              </a:rPr>
              <a:t>开机</a:t>
            </a:r>
            <a:r>
              <a:rPr sz="1200" spc="-120" dirty="0">
                <a:latin typeface="宋体"/>
                <a:cs typeface="宋体"/>
              </a:rPr>
              <a:t>、</a:t>
            </a:r>
            <a:r>
              <a:rPr sz="1200" dirty="0">
                <a:latin typeface="宋体"/>
                <a:cs typeface="宋体"/>
              </a:rPr>
              <a:t>联</a:t>
            </a:r>
            <a:r>
              <a:rPr sz="1200" spc="-120" dirty="0">
                <a:latin typeface="宋体"/>
                <a:cs typeface="宋体"/>
              </a:rPr>
              <a:t>机</a:t>
            </a:r>
            <a:r>
              <a:rPr sz="1200" dirty="0">
                <a:latin typeface="宋体"/>
                <a:cs typeface="宋体"/>
              </a:rPr>
              <a:t>（这个参</a:t>
            </a:r>
            <a:r>
              <a:rPr sz="1200" spc="-120" dirty="0">
                <a:latin typeface="宋体"/>
                <a:cs typeface="宋体"/>
              </a:rPr>
              <a:t>照</a:t>
            </a:r>
            <a:r>
              <a:rPr sz="1200" dirty="0">
                <a:latin typeface="宋体"/>
                <a:cs typeface="宋体"/>
              </a:rPr>
              <a:t>“一.	开机顺序</a:t>
            </a:r>
            <a:r>
              <a:rPr sz="1200" spc="-600" dirty="0">
                <a:latin typeface="宋体"/>
                <a:cs typeface="宋体"/>
              </a:rPr>
              <a:t>”</a:t>
            </a:r>
            <a:r>
              <a:rPr sz="1200" spc="-120" dirty="0">
                <a:latin typeface="宋体"/>
                <a:cs typeface="宋体"/>
              </a:rPr>
              <a:t>）</a:t>
            </a:r>
            <a:r>
              <a:rPr sz="1200" dirty="0">
                <a:latin typeface="宋体"/>
                <a:cs typeface="宋体"/>
              </a:rPr>
              <a:t>——对自动进样器进行清洗——提交 单个样品运行——编辑有效测试序列，并提交序列运行——修改测试中的序列 以下进行逐步说明：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457200" algn="l"/>
              </a:tabLst>
            </a:pPr>
            <a:r>
              <a:rPr sz="1400" dirty="0">
                <a:latin typeface="宋体"/>
                <a:cs typeface="宋体"/>
              </a:rPr>
              <a:t>3.1	开机</a:t>
            </a:r>
            <a:r>
              <a:rPr sz="1400" spc="-15" dirty="0">
                <a:latin typeface="宋体"/>
                <a:cs typeface="宋体"/>
              </a:rPr>
              <a:t>、</a:t>
            </a:r>
            <a:r>
              <a:rPr sz="1400" dirty="0">
                <a:latin typeface="宋体"/>
                <a:cs typeface="宋体"/>
              </a:rPr>
              <a:t>联机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54" y="5641413"/>
            <a:ext cx="537337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  <a:tabLst>
                <a:tab pos="1005840" algn="l"/>
              </a:tabLst>
            </a:pPr>
            <a:r>
              <a:rPr sz="1200" dirty="0">
                <a:latin typeface="宋体"/>
                <a:cs typeface="宋体"/>
              </a:rPr>
              <a:t>在完成</a:t>
            </a:r>
            <a:r>
              <a:rPr sz="1200" spc="10" dirty="0">
                <a:latin typeface="宋体"/>
                <a:cs typeface="宋体"/>
              </a:rPr>
              <a:t>“</a:t>
            </a:r>
            <a:r>
              <a:rPr sz="1200" dirty="0">
                <a:latin typeface="宋体"/>
                <a:cs typeface="宋体"/>
              </a:rPr>
              <a:t>一.	开机</a:t>
            </a:r>
            <a:r>
              <a:rPr sz="1200" spc="10" dirty="0">
                <a:latin typeface="宋体"/>
                <a:cs typeface="宋体"/>
              </a:rPr>
              <a:t>顺</a:t>
            </a:r>
            <a:r>
              <a:rPr sz="1200" spc="-5" dirty="0">
                <a:latin typeface="宋体"/>
                <a:cs typeface="宋体"/>
              </a:rPr>
              <a:t>序</a:t>
            </a:r>
            <a:r>
              <a:rPr sz="1200" dirty="0">
                <a:latin typeface="宋体"/>
                <a:cs typeface="宋体"/>
              </a:rPr>
              <a:t>”操</a:t>
            </a:r>
            <a:r>
              <a:rPr sz="1200" spc="10" dirty="0">
                <a:latin typeface="宋体"/>
                <a:cs typeface="宋体"/>
              </a:rPr>
              <a:t>作</a:t>
            </a:r>
            <a:r>
              <a:rPr sz="1200" dirty="0">
                <a:latin typeface="宋体"/>
                <a:cs typeface="宋体"/>
              </a:rPr>
              <a:t>后，</a:t>
            </a:r>
            <a:r>
              <a:rPr sz="1200" spc="10" dirty="0">
                <a:latin typeface="宋体"/>
                <a:cs typeface="宋体"/>
              </a:rPr>
              <a:t>软</a:t>
            </a:r>
            <a:r>
              <a:rPr sz="1200" dirty="0">
                <a:latin typeface="宋体"/>
                <a:cs typeface="宋体"/>
              </a:rPr>
              <a:t>件与</a:t>
            </a:r>
            <a:r>
              <a:rPr sz="1200" spc="10" dirty="0">
                <a:latin typeface="宋体"/>
                <a:cs typeface="宋体"/>
              </a:rPr>
              <a:t>仪</a:t>
            </a:r>
            <a:r>
              <a:rPr sz="1200" dirty="0">
                <a:latin typeface="宋体"/>
                <a:cs typeface="宋体"/>
              </a:rPr>
              <a:t>器完成</a:t>
            </a:r>
            <a:r>
              <a:rPr sz="1200" spc="10" dirty="0">
                <a:latin typeface="宋体"/>
                <a:cs typeface="宋体"/>
              </a:rPr>
              <a:t>通</a:t>
            </a:r>
            <a:r>
              <a:rPr sz="1200" dirty="0">
                <a:latin typeface="宋体"/>
                <a:cs typeface="宋体"/>
              </a:rPr>
              <a:t>讯，</a:t>
            </a:r>
            <a:r>
              <a:rPr sz="1200" spc="10" dirty="0">
                <a:latin typeface="宋体"/>
                <a:cs typeface="宋体"/>
              </a:rPr>
              <a:t>上</a:t>
            </a:r>
            <a:r>
              <a:rPr sz="1200" dirty="0">
                <a:latin typeface="宋体"/>
                <a:cs typeface="宋体"/>
              </a:rPr>
              <a:t>图红</a:t>
            </a:r>
            <a:r>
              <a:rPr sz="1200" spc="10" dirty="0">
                <a:latin typeface="宋体"/>
                <a:cs typeface="宋体"/>
              </a:rPr>
              <a:t>框</a:t>
            </a:r>
            <a:r>
              <a:rPr sz="1200" dirty="0">
                <a:latin typeface="宋体"/>
                <a:cs typeface="宋体"/>
              </a:rPr>
              <a:t>显示</a:t>
            </a:r>
            <a:r>
              <a:rPr sz="1200" spc="-10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Idle，  软件与仪器就通讯上了。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457200" algn="l"/>
              </a:tabLst>
            </a:pPr>
            <a:r>
              <a:rPr sz="1400" dirty="0">
                <a:latin typeface="宋体"/>
                <a:cs typeface="宋体"/>
              </a:rPr>
              <a:t>3.2	对自</a:t>
            </a:r>
            <a:r>
              <a:rPr sz="1400" spc="-15" dirty="0">
                <a:latin typeface="宋体"/>
                <a:cs typeface="宋体"/>
              </a:rPr>
              <a:t>动</a:t>
            </a:r>
            <a:r>
              <a:rPr sz="1400" dirty="0">
                <a:latin typeface="宋体"/>
                <a:cs typeface="宋体"/>
              </a:rPr>
              <a:t>进样</a:t>
            </a:r>
            <a:r>
              <a:rPr sz="1400" spc="-15" dirty="0">
                <a:latin typeface="宋体"/>
                <a:cs typeface="宋体"/>
              </a:rPr>
              <a:t>器</a:t>
            </a:r>
            <a:r>
              <a:rPr sz="1400" dirty="0">
                <a:latin typeface="宋体"/>
                <a:cs typeface="宋体"/>
              </a:rPr>
              <a:t>进行清</a:t>
            </a:r>
            <a:r>
              <a:rPr sz="1400" spc="-15" dirty="0">
                <a:latin typeface="宋体"/>
                <a:cs typeface="宋体"/>
              </a:rPr>
              <a:t>洗</a:t>
            </a:r>
            <a:r>
              <a:rPr sz="1400" dirty="0">
                <a:latin typeface="宋体"/>
                <a:cs typeface="宋体"/>
              </a:rPr>
              <a:t>（适</a:t>
            </a:r>
            <a:r>
              <a:rPr sz="1400" spc="-15" dirty="0">
                <a:latin typeface="宋体"/>
                <a:cs typeface="宋体"/>
              </a:rPr>
              <a:t>用于</a:t>
            </a:r>
            <a:r>
              <a:rPr sz="1400" dirty="0">
                <a:latin typeface="宋体"/>
                <a:cs typeface="宋体"/>
              </a:rPr>
              <a:t>如果长</a:t>
            </a:r>
            <a:r>
              <a:rPr sz="1400" spc="-15" dirty="0">
                <a:latin typeface="宋体"/>
                <a:cs typeface="宋体"/>
              </a:rPr>
              <a:t>时</a:t>
            </a:r>
            <a:r>
              <a:rPr sz="1400" dirty="0">
                <a:latin typeface="宋体"/>
                <a:cs typeface="宋体"/>
              </a:rPr>
              <a:t>间停</a:t>
            </a:r>
            <a:r>
              <a:rPr sz="1400" spc="-15" dirty="0">
                <a:latin typeface="宋体"/>
                <a:cs typeface="宋体"/>
              </a:rPr>
              <a:t>机</a:t>
            </a:r>
            <a:r>
              <a:rPr sz="1400" dirty="0">
                <a:latin typeface="宋体"/>
                <a:cs typeface="宋体"/>
              </a:rPr>
              <a:t>）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9420933"/>
            <a:ext cx="530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宋体"/>
                <a:cs typeface="宋体"/>
              </a:rPr>
              <a:t>依次点击红框处的</a:t>
            </a:r>
            <a:r>
              <a:rPr sz="1200" spc="40" dirty="0">
                <a:latin typeface="宋体"/>
                <a:cs typeface="宋体"/>
              </a:rPr>
              <a:t>：1</a:t>
            </a:r>
            <a:r>
              <a:rPr sz="1200" spc="5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Manual</a:t>
            </a:r>
            <a:r>
              <a:rPr sz="1200" spc="65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operation/</a:t>
            </a:r>
            <a:r>
              <a:rPr sz="1200" spc="65" dirty="0">
                <a:latin typeface="宋体"/>
                <a:cs typeface="宋体"/>
              </a:rPr>
              <a:t> </a:t>
            </a:r>
            <a:r>
              <a:rPr sz="1200" spc="15" dirty="0">
                <a:latin typeface="宋体"/>
                <a:cs typeface="宋体"/>
              </a:rPr>
              <a:t>Autosampler——2</a:t>
            </a:r>
            <a:r>
              <a:rPr sz="1200" spc="60" dirty="0">
                <a:latin typeface="宋体"/>
                <a:cs typeface="宋体"/>
              </a:rPr>
              <a:t> </a:t>
            </a:r>
            <a:r>
              <a:rPr sz="1200" dirty="0">
                <a:latin typeface="宋体"/>
                <a:cs typeface="宋体"/>
              </a:rPr>
              <a:t>Autosampler/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2700525"/>
            <a:ext cx="5274564" cy="2967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6464805"/>
            <a:ext cx="5274564" cy="296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1397</Words>
  <Application>Microsoft Office PowerPoint</Application>
  <PresentationFormat>自定义</PresentationFormat>
  <Paragraphs>137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2" baseType="lpstr">
      <vt:lpstr>宋体</vt:lpstr>
      <vt:lpstr>Calibri</vt:lpstr>
      <vt:lpstr>Office Theme</vt:lpstr>
      <vt:lpstr>LA8080 操作流程图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锦 代</cp:lastModifiedBy>
  <cp:revision>1</cp:revision>
  <dcterms:created xsi:type="dcterms:W3CDTF">2026-04-03T08:10:11Z</dcterms:created>
  <dcterms:modified xsi:type="dcterms:W3CDTF">2026-04-03T08:10:24Z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2018-12-18T00:00:00Z</vt:filetime>
  </property>
  <property fmtid="{D5CDD505-2E9C-101B-9397-08002B2CF9AE}" pid="3" name="LastSaved">
    <vt:filetime>2026-04-03T00:00:00Z</vt:filetime>
  </property>
</Properties>
</file>